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5" r:id="rId1"/>
  </p:sldMasterIdLst>
  <p:notesMasterIdLst>
    <p:notesMasterId r:id="rId89"/>
  </p:notesMasterIdLst>
  <p:sldIdLst>
    <p:sldId id="512" r:id="rId2"/>
    <p:sldId id="520" r:id="rId3"/>
    <p:sldId id="421" r:id="rId4"/>
    <p:sldId id="422" r:id="rId5"/>
    <p:sldId id="423" r:id="rId6"/>
    <p:sldId id="424" r:id="rId7"/>
    <p:sldId id="425" r:id="rId8"/>
    <p:sldId id="426" r:id="rId9"/>
    <p:sldId id="427" r:id="rId10"/>
    <p:sldId id="428" r:id="rId11"/>
    <p:sldId id="429" r:id="rId12"/>
    <p:sldId id="430" r:id="rId13"/>
    <p:sldId id="431" r:id="rId14"/>
    <p:sldId id="432" r:id="rId15"/>
    <p:sldId id="433" r:id="rId16"/>
    <p:sldId id="533" r:id="rId17"/>
    <p:sldId id="534" r:id="rId18"/>
    <p:sldId id="434" r:id="rId19"/>
    <p:sldId id="561" r:id="rId20"/>
    <p:sldId id="572" r:id="rId21"/>
    <p:sldId id="540" r:id="rId22"/>
    <p:sldId id="590" r:id="rId23"/>
    <p:sldId id="536" r:id="rId24"/>
    <p:sldId id="569" r:id="rId25"/>
    <p:sldId id="436" r:id="rId26"/>
    <p:sldId id="563" r:id="rId27"/>
    <p:sldId id="538" r:id="rId28"/>
    <p:sldId id="539" r:id="rId29"/>
    <p:sldId id="573" r:id="rId30"/>
    <p:sldId id="437" r:id="rId31"/>
    <p:sldId id="438" r:id="rId32"/>
    <p:sldId id="439" r:id="rId33"/>
    <p:sldId id="440" r:id="rId34"/>
    <p:sldId id="441" r:id="rId35"/>
    <p:sldId id="584" r:id="rId36"/>
    <p:sldId id="442" r:id="rId37"/>
    <p:sldId id="570" r:id="rId38"/>
    <p:sldId id="445" r:id="rId39"/>
    <p:sldId id="589" r:id="rId40"/>
    <p:sldId id="575" r:id="rId41"/>
    <p:sldId id="574" r:id="rId42"/>
    <p:sldId id="576" r:id="rId43"/>
    <p:sldId id="571" r:id="rId44"/>
    <p:sldId id="521" r:id="rId45"/>
    <p:sldId id="577" r:id="rId46"/>
    <p:sldId id="449" r:id="rId47"/>
    <p:sldId id="451" r:id="rId48"/>
    <p:sldId id="454" r:id="rId49"/>
    <p:sldId id="452" r:id="rId50"/>
    <p:sldId id="455" r:id="rId51"/>
    <p:sldId id="585" r:id="rId52"/>
    <p:sldId id="456" r:id="rId53"/>
    <p:sldId id="457" r:id="rId54"/>
    <p:sldId id="458" r:id="rId55"/>
    <p:sldId id="532" r:id="rId56"/>
    <p:sldId id="459" r:id="rId57"/>
    <p:sldId id="511" r:id="rId58"/>
    <p:sldId id="578" r:id="rId59"/>
    <p:sldId id="453" r:id="rId60"/>
    <p:sldId id="588" r:id="rId61"/>
    <p:sldId id="462" r:id="rId62"/>
    <p:sldId id="579" r:id="rId63"/>
    <p:sldId id="580" r:id="rId64"/>
    <p:sldId id="581" r:id="rId65"/>
    <p:sldId id="466" r:id="rId66"/>
    <p:sldId id="467" r:id="rId67"/>
    <p:sldId id="469" r:id="rId68"/>
    <p:sldId id="470" r:id="rId69"/>
    <p:sldId id="471" r:id="rId70"/>
    <p:sldId id="472" r:id="rId71"/>
    <p:sldId id="582" r:id="rId72"/>
    <p:sldId id="473" r:id="rId73"/>
    <p:sldId id="474" r:id="rId74"/>
    <p:sldId id="475" r:id="rId75"/>
    <p:sldId id="476" r:id="rId76"/>
    <p:sldId id="477" r:id="rId77"/>
    <p:sldId id="478" r:id="rId78"/>
    <p:sldId id="479" r:id="rId79"/>
    <p:sldId id="510" r:id="rId80"/>
    <p:sldId id="480" r:id="rId81"/>
    <p:sldId id="481" r:id="rId82"/>
    <p:sldId id="483" r:id="rId83"/>
    <p:sldId id="484" r:id="rId84"/>
    <p:sldId id="485" r:id="rId85"/>
    <p:sldId id="557" r:id="rId86"/>
    <p:sldId id="558" r:id="rId87"/>
    <p:sldId id="559"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986478D-5071-4F8E-A679-CAB6528328AD}">
          <p14:sldIdLst>
            <p14:sldId id="512"/>
          </p14:sldIdLst>
        </p14:section>
        <p14:section name="4.6推理规则" id="{21625709-EBEC-416A-9C6A-E1A6C2621106}">
          <p14:sldIdLst>
            <p14:sldId id="520"/>
            <p14:sldId id="421"/>
            <p14:sldId id="422"/>
            <p14:sldId id="423"/>
            <p14:sldId id="424"/>
            <p14:sldId id="425"/>
            <p14:sldId id="426"/>
            <p14:sldId id="427"/>
            <p14:sldId id="428"/>
            <p14:sldId id="429"/>
            <p14:sldId id="430"/>
            <p14:sldId id="431"/>
            <p14:sldId id="432"/>
            <p14:sldId id="433"/>
            <p14:sldId id="533"/>
            <p14:sldId id="534"/>
          </p14:sldIdLst>
        </p14:section>
        <p14:section name="无标题节" id="{9979F274-BD66-4C6B-BE47-87DBAF1C2F22}">
          <p14:sldIdLst>
            <p14:sldId id="434"/>
            <p14:sldId id="561"/>
            <p14:sldId id="572"/>
            <p14:sldId id="540"/>
            <p14:sldId id="590"/>
            <p14:sldId id="536"/>
            <p14:sldId id="569"/>
            <p14:sldId id="436"/>
            <p14:sldId id="563"/>
            <p14:sldId id="538"/>
            <p14:sldId id="539"/>
            <p14:sldId id="573"/>
            <p14:sldId id="437"/>
            <p14:sldId id="438"/>
            <p14:sldId id="439"/>
            <p14:sldId id="440"/>
            <p14:sldId id="441"/>
            <p14:sldId id="584"/>
            <p14:sldId id="442"/>
            <p14:sldId id="570"/>
            <p14:sldId id="445"/>
            <p14:sldId id="589"/>
            <p14:sldId id="575"/>
            <p14:sldId id="574"/>
            <p14:sldId id="576"/>
            <p14:sldId id="571"/>
          </p14:sldIdLst>
        </p14:section>
        <p14:section name="4.7证明导论" id="{03F1AA5F-40D0-436C-9A24-E6F0D365BA22}">
          <p14:sldIdLst>
            <p14:sldId id="521"/>
            <p14:sldId id="577"/>
            <p14:sldId id="449"/>
            <p14:sldId id="451"/>
            <p14:sldId id="454"/>
            <p14:sldId id="452"/>
            <p14:sldId id="455"/>
            <p14:sldId id="585"/>
            <p14:sldId id="456"/>
            <p14:sldId id="457"/>
            <p14:sldId id="458"/>
            <p14:sldId id="532"/>
            <p14:sldId id="459"/>
            <p14:sldId id="511"/>
            <p14:sldId id="578"/>
            <p14:sldId id="453"/>
            <p14:sldId id="588"/>
            <p14:sldId id="462"/>
            <p14:sldId id="579"/>
          </p14:sldIdLst>
        </p14:section>
        <p14:section name="4.8证明的方法和策略" id="{7C850DB4-4442-4549-ABAA-137B71EABE45}">
          <p14:sldIdLst>
            <p14:sldId id="580"/>
            <p14:sldId id="581"/>
            <p14:sldId id="466"/>
            <p14:sldId id="467"/>
            <p14:sldId id="469"/>
            <p14:sldId id="470"/>
            <p14:sldId id="471"/>
            <p14:sldId id="472"/>
            <p14:sldId id="582"/>
            <p14:sldId id="473"/>
            <p14:sldId id="474"/>
            <p14:sldId id="475"/>
            <p14:sldId id="476"/>
            <p14:sldId id="477"/>
            <p14:sldId id="478"/>
            <p14:sldId id="479"/>
            <p14:sldId id="510"/>
            <p14:sldId id="480"/>
            <p14:sldId id="481"/>
            <p14:sldId id="483"/>
            <p14:sldId id="484"/>
            <p14:sldId id="485"/>
          </p14:sldIdLst>
        </p14:section>
        <p14:section name="无标题节" id="{28E627CC-1DD4-4A9B-ABC1-140484BC4E52}">
          <p14:sldIdLst>
            <p14:sldId id="557"/>
            <p14:sldId id="558"/>
            <p14:sldId id="5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59D"/>
    <a:srgbClr val="283F68"/>
    <a:srgbClr val="253C65"/>
    <a:srgbClr val="2A416A"/>
    <a:srgbClr val="2C2C2C"/>
    <a:srgbClr val="E9E9E9"/>
    <a:srgbClr val="DCDCDC"/>
    <a:srgbClr val="CEA5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78255" autoAdjust="0"/>
  </p:normalViewPr>
  <p:slideViewPr>
    <p:cSldViewPr>
      <p:cViewPr varScale="1">
        <p:scale>
          <a:sx n="86" d="100"/>
          <a:sy n="86" d="100"/>
        </p:scale>
        <p:origin x="1020"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74ADA-EF71-40EB-A346-D84C32DBA5F3}"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B37ACF-FEF3-4B4E-8154-964DAE383D84}" type="slidenum">
              <a:rPr lang="zh-CN" altLang="en-US" smtClean="0"/>
              <a:t>‹#›</a:t>
            </a:fld>
            <a:endParaRPr lang="zh-CN" altLang="en-US"/>
          </a:p>
        </p:txBody>
      </p:sp>
    </p:spTree>
    <p:extLst>
      <p:ext uri="{BB962C8B-B14F-4D97-AF65-F5344CB8AC3E}">
        <p14:creationId xmlns:p14="http://schemas.microsoft.com/office/powerpoint/2010/main" val="2685273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900" dirty="0" smtClean="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3144341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0612B00-BF9F-4C8A-8D33-EED5BFD17111}" type="slidenum">
              <a:rPr lang="en-US" smtClean="0"/>
              <a:pPr/>
              <a:t>25</a:t>
            </a:fld>
            <a:endParaRPr lang="en-US"/>
          </a:p>
        </p:txBody>
      </p:sp>
    </p:spTree>
    <p:extLst>
      <p:ext uri="{BB962C8B-B14F-4D97-AF65-F5344CB8AC3E}">
        <p14:creationId xmlns:p14="http://schemas.microsoft.com/office/powerpoint/2010/main" val="3477887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26</a:t>
            </a:fld>
            <a:endParaRPr lang="zh-CN" altLang="en-US"/>
          </a:p>
        </p:txBody>
      </p:sp>
    </p:spTree>
    <p:extLst>
      <p:ext uri="{BB962C8B-B14F-4D97-AF65-F5344CB8AC3E}">
        <p14:creationId xmlns:p14="http://schemas.microsoft.com/office/powerpoint/2010/main" val="172429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30</a:t>
            </a:fld>
            <a:endParaRPr lang="zh-CN" altLang="en-US"/>
          </a:p>
        </p:txBody>
      </p:sp>
    </p:spTree>
    <p:extLst>
      <p:ext uri="{BB962C8B-B14F-4D97-AF65-F5344CB8AC3E}">
        <p14:creationId xmlns:p14="http://schemas.microsoft.com/office/powerpoint/2010/main" val="3878080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课程思政</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40</a:t>
            </a:fld>
            <a:endParaRPr lang="zh-CN" altLang="en-US"/>
          </a:p>
        </p:txBody>
      </p:sp>
    </p:spTree>
    <p:extLst>
      <p:ext uri="{BB962C8B-B14F-4D97-AF65-F5344CB8AC3E}">
        <p14:creationId xmlns:p14="http://schemas.microsoft.com/office/powerpoint/2010/main" val="100854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朱棣</a:t>
            </a:r>
            <a:r>
              <a:rPr lang="en-US" altLang="zh-CN" dirty="0" smtClean="0"/>
              <a:t>di</a:t>
            </a:r>
            <a:r>
              <a:rPr lang="zh-CN" altLang="en-US" dirty="0" smtClean="0"/>
              <a:t>，圣孙朱瞻基</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50</a:t>
            </a:fld>
            <a:endParaRPr lang="zh-CN" altLang="en-US"/>
          </a:p>
        </p:txBody>
      </p:sp>
    </p:spTree>
    <p:extLst>
      <p:ext uri="{BB962C8B-B14F-4D97-AF65-F5344CB8AC3E}">
        <p14:creationId xmlns:p14="http://schemas.microsoft.com/office/powerpoint/2010/main" val="245921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优孟谏楚庄王葬马的故事。</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意欲向楚庄王论证论题：“不该用重礼葬马”。为了论证这个论题，他先提出一个反论题：“该用重礼葬马”。从这一反论题引出的判断是：各诸侯都知道“大王贱人而贵马”。而这种结果对楚庄王来说是十分危险的，所以这个反论题为假。既然“该用重礼葬马为假”，那么“不该用重礼葬马”就为真的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条件语句和它的逆否命题是一样的。</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53</a:t>
            </a:fld>
            <a:endParaRPr lang="zh-CN" altLang="en-US"/>
          </a:p>
        </p:txBody>
      </p:sp>
    </p:spTree>
    <p:extLst>
      <p:ext uri="{BB962C8B-B14F-4D97-AF65-F5344CB8AC3E}">
        <p14:creationId xmlns:p14="http://schemas.microsoft.com/office/powerpoint/2010/main" val="309627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如果因“困”字不祥要砍树，岂不是要因为“囚”字不祥而把家中人杀掉吗？</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徐孺子对郭林宗砍树理由的反驳不是通过正面说理来进行，也不是以事实来说服郭林宗，而是顺着郭林宗的思路，以郭林宗的逻辑引出荒谬，说服郭林宗不要砍树。</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56</a:t>
            </a:fld>
            <a:endParaRPr lang="zh-CN" altLang="en-US"/>
          </a:p>
        </p:txBody>
      </p:sp>
    </p:spTree>
    <p:extLst>
      <p:ext uri="{BB962C8B-B14F-4D97-AF65-F5344CB8AC3E}">
        <p14:creationId xmlns:p14="http://schemas.microsoft.com/office/powerpoint/2010/main" val="2169360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两种归谬证明的方法要记得。</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57</a:t>
            </a:fld>
            <a:endParaRPr lang="zh-CN" altLang="en-US"/>
          </a:p>
        </p:txBody>
      </p:sp>
    </p:spTree>
    <p:extLst>
      <p:ext uri="{BB962C8B-B14F-4D97-AF65-F5344CB8AC3E}">
        <p14:creationId xmlns:p14="http://schemas.microsoft.com/office/powerpoint/2010/main" val="2295870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两种归谬证明的方法要记得。</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58</a:t>
            </a:fld>
            <a:endParaRPr lang="zh-CN" altLang="en-US"/>
          </a:p>
        </p:txBody>
      </p:sp>
    </p:spTree>
    <p:extLst>
      <p:ext uri="{BB962C8B-B14F-4D97-AF65-F5344CB8AC3E}">
        <p14:creationId xmlns:p14="http://schemas.microsoft.com/office/powerpoint/2010/main" val="410394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69</a:t>
            </a:fld>
            <a:endParaRPr lang="zh-CN" altLang="en-US"/>
          </a:p>
        </p:txBody>
      </p:sp>
    </p:spTree>
    <p:extLst>
      <p:ext uri="{BB962C8B-B14F-4D97-AF65-F5344CB8AC3E}">
        <p14:creationId xmlns:p14="http://schemas.microsoft.com/office/powerpoint/2010/main" val="2814401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根据条件语句的真值表中为真的情况，</a:t>
            </a:r>
            <a:endParaRPr lang="en-US" altLang="zh-CN" dirty="0" smtClean="0"/>
          </a:p>
          <a:p>
            <a:r>
              <a:rPr lang="zh-CN" altLang="en-US" dirty="0" smtClean="0"/>
              <a:t>此外，现在已经知道</a:t>
            </a:r>
            <a:r>
              <a:rPr lang="en-US" altLang="zh-CN" dirty="0" smtClean="0"/>
              <a:t>q</a:t>
            </a:r>
            <a:r>
              <a:rPr lang="zh-CN" altLang="en-US" dirty="0" smtClean="0"/>
              <a:t>为假。</a:t>
            </a:r>
            <a:endParaRPr lang="en-US" altLang="zh-CN" dirty="0" smtClean="0"/>
          </a:p>
          <a:p>
            <a:r>
              <a:rPr lang="zh-CN" altLang="en-US" dirty="0" smtClean="0"/>
              <a:t>因此，推出</a:t>
            </a:r>
            <a:r>
              <a:rPr lang="en-US" altLang="zh-CN" dirty="0" smtClean="0"/>
              <a:t>p</a:t>
            </a:r>
            <a:r>
              <a:rPr lang="zh-CN" altLang="en-US" dirty="0" smtClean="0"/>
              <a:t>为假。</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9</a:t>
            </a:fld>
            <a:endParaRPr lang="zh-CN" altLang="en-US"/>
          </a:p>
        </p:txBody>
      </p:sp>
    </p:spTree>
    <p:extLst>
      <p:ext uri="{BB962C8B-B14F-4D97-AF65-F5344CB8AC3E}">
        <p14:creationId xmlns:p14="http://schemas.microsoft.com/office/powerpoint/2010/main" val="1504117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74</a:t>
            </a:fld>
            <a:endParaRPr lang="zh-CN" altLang="en-US"/>
          </a:p>
        </p:txBody>
      </p:sp>
    </p:spTree>
    <p:extLst>
      <p:ext uri="{BB962C8B-B14F-4D97-AF65-F5344CB8AC3E}">
        <p14:creationId xmlns:p14="http://schemas.microsoft.com/office/powerpoint/2010/main" val="574397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棋盘拼接游戏能够解释证明策略的各个方面</a:t>
            </a:r>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78</a:t>
            </a:fld>
            <a:endParaRPr lang="en-US"/>
          </a:p>
        </p:txBody>
      </p:sp>
    </p:spTree>
    <p:extLst>
      <p:ext uri="{BB962C8B-B14F-4D97-AF65-F5344CB8AC3E}">
        <p14:creationId xmlns:p14="http://schemas.microsoft.com/office/powerpoint/2010/main" val="160645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79</a:t>
            </a:fld>
            <a:endParaRPr lang="en-US"/>
          </a:p>
        </p:txBody>
      </p:sp>
    </p:spTree>
    <p:extLst>
      <p:ext uri="{BB962C8B-B14F-4D97-AF65-F5344CB8AC3E}">
        <p14:creationId xmlns:p14="http://schemas.microsoft.com/office/powerpoint/2010/main" val="364331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81</a:t>
            </a:fld>
            <a:endParaRPr lang="en-US"/>
          </a:p>
        </p:txBody>
      </p:sp>
    </p:spTree>
    <p:extLst>
      <p:ext uri="{BB962C8B-B14F-4D97-AF65-F5344CB8AC3E}">
        <p14:creationId xmlns:p14="http://schemas.microsoft.com/office/powerpoint/2010/main" val="2914082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有点难的消解律。</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15</a:t>
            </a:fld>
            <a:endParaRPr lang="zh-CN" altLang="en-US"/>
          </a:p>
        </p:txBody>
      </p:sp>
    </p:spTree>
    <p:extLst>
      <p:ext uri="{BB962C8B-B14F-4D97-AF65-F5344CB8AC3E}">
        <p14:creationId xmlns:p14="http://schemas.microsoft.com/office/powerpoint/2010/main" val="2050509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课程思政</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19</a:t>
            </a:fld>
            <a:endParaRPr lang="zh-CN" altLang="en-US"/>
          </a:p>
        </p:txBody>
      </p:sp>
    </p:spTree>
    <p:extLst>
      <p:ext uri="{BB962C8B-B14F-4D97-AF65-F5344CB8AC3E}">
        <p14:creationId xmlns:p14="http://schemas.microsoft.com/office/powerpoint/2010/main" val="2221569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20</a:t>
            </a:fld>
            <a:endParaRPr lang="zh-CN" altLang="en-US"/>
          </a:p>
        </p:txBody>
      </p:sp>
    </p:spTree>
    <p:extLst>
      <p:ext uri="{BB962C8B-B14F-4D97-AF65-F5344CB8AC3E}">
        <p14:creationId xmlns:p14="http://schemas.microsoft.com/office/powerpoint/2010/main" val="3662206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前面的例题就是直接证明法去实现的</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21</a:t>
            </a:fld>
            <a:endParaRPr lang="zh-CN" altLang="en-US"/>
          </a:p>
        </p:txBody>
      </p:sp>
    </p:spTree>
    <p:extLst>
      <p:ext uri="{BB962C8B-B14F-4D97-AF65-F5344CB8AC3E}">
        <p14:creationId xmlns:p14="http://schemas.microsoft.com/office/powerpoint/2010/main" val="23590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前面的例题就是直接证明法去实现的</a:t>
            </a:r>
            <a:endParaRPr lang="zh-CN" altLang="en-US" dirty="0"/>
          </a:p>
        </p:txBody>
      </p:sp>
      <p:sp>
        <p:nvSpPr>
          <p:cNvPr id="4" name="灯片编号占位符 3"/>
          <p:cNvSpPr>
            <a:spLocks noGrp="1"/>
          </p:cNvSpPr>
          <p:nvPr>
            <p:ph type="sldNum" sz="quarter" idx="10"/>
          </p:nvPr>
        </p:nvSpPr>
        <p:spPr/>
        <p:txBody>
          <a:bodyPr/>
          <a:lstStyle/>
          <a:p>
            <a:fld id="{D2B37ACF-FEF3-4B4E-8154-964DAE383D84}" type="slidenum">
              <a:rPr lang="zh-CN" altLang="en-US" smtClean="0"/>
              <a:t>22</a:t>
            </a:fld>
            <a:endParaRPr lang="zh-CN" altLang="en-US"/>
          </a:p>
        </p:txBody>
      </p:sp>
    </p:spTree>
    <p:extLst>
      <p:ext uri="{BB962C8B-B14F-4D97-AF65-F5344CB8AC3E}">
        <p14:creationId xmlns:p14="http://schemas.microsoft.com/office/powerpoint/2010/main" val="2691270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23</a:t>
            </a:fld>
            <a:endParaRPr lang="en-US"/>
          </a:p>
        </p:txBody>
      </p:sp>
    </p:spTree>
    <p:extLst>
      <p:ext uri="{BB962C8B-B14F-4D97-AF65-F5344CB8AC3E}">
        <p14:creationId xmlns:p14="http://schemas.microsoft.com/office/powerpoint/2010/main" val="3593203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612B00-BF9F-4C8A-8D33-EED5BFD17111}" type="slidenum">
              <a:rPr lang="en-US" smtClean="0"/>
              <a:pPr/>
              <a:t>24</a:t>
            </a:fld>
            <a:endParaRPr lang="en-US"/>
          </a:p>
        </p:txBody>
      </p:sp>
    </p:spTree>
    <p:extLst>
      <p:ext uri="{BB962C8B-B14F-4D97-AF65-F5344CB8AC3E}">
        <p14:creationId xmlns:p14="http://schemas.microsoft.com/office/powerpoint/2010/main" val="1885151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ctrTitle"/>
          </p:nvPr>
        </p:nvSpPr>
        <p:spPr>
          <a:xfrm>
            <a:off x="1524000" y="1122363"/>
            <a:ext cx="91440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副标题 2"/>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单击以编辑母版副标题样式</a:t>
            </a:r>
            <a:endParaRPr lang="zh-CN" altLang="en-US" dirty="0"/>
          </a:p>
        </p:txBody>
      </p:sp>
      <p:sp>
        <p:nvSpPr>
          <p:cNvPr id="9" name="TextBox 6">
            <a:extLst>
              <a:ext uri="{FF2B5EF4-FFF2-40B4-BE49-F238E27FC236}">
                <a16:creationId xmlns:a16="http://schemas.microsoft.com/office/drawing/2014/main" id="{AD80F0C0-3B46-41BB-A648-38F3DB9C0483}"/>
              </a:ext>
            </a:extLst>
          </p:cNvPr>
          <p:cNvSpPr txBox="1"/>
          <p:nvPr userDrawn="1"/>
        </p:nvSpPr>
        <p:spPr>
          <a:xfrm>
            <a:off x="3523347" y="3438257"/>
            <a:ext cx="7179935" cy="1487651"/>
          </a:xfrm>
          <a:prstGeom prst="rect">
            <a:avLst/>
          </a:prstGeom>
          <a:noFill/>
        </p:spPr>
        <p:txBody>
          <a:bodyPr wrap="square" rtlCol="0">
            <a:spAutoFit/>
          </a:bodyPr>
          <a:lstStyle/>
          <a:p>
            <a:r>
              <a:rPr lang="zh-CN" altLang="en-US" sz="5867" b="1" dirty="0" smtClean="0">
                <a:solidFill>
                  <a:schemeClr val="bg1"/>
                </a:solidFill>
                <a:latin typeface="微软雅黑" panose="020B0503020204020204" pitchFamily="34" charset="-122"/>
                <a:ea typeface="微软雅黑" panose="020B0503020204020204" pitchFamily="34" charset="-122"/>
              </a:rPr>
              <a:t>数据与大数据</a:t>
            </a:r>
            <a:endParaRPr lang="en-US" altLang="zh-CN" sz="5867" b="1" dirty="0">
              <a:solidFill>
                <a:schemeClr val="bg1"/>
              </a:solidFill>
              <a:latin typeface="微软雅黑" panose="020B0503020204020204" pitchFamily="34" charset="-122"/>
              <a:ea typeface="微软雅黑" panose="020B0503020204020204" pitchFamily="34" charset="-122"/>
            </a:endParaRPr>
          </a:p>
          <a:p>
            <a:r>
              <a:rPr lang="en-US" altLang="zh-CN" sz="3200" dirty="0" smtClean="0">
                <a:solidFill>
                  <a:schemeClr val="bg1"/>
                </a:solidFill>
              </a:rPr>
              <a:t>data and big data</a:t>
            </a:r>
            <a:endParaRPr lang="zh-CN" altLang="en-US" sz="3200" dirty="0">
              <a:solidFill>
                <a:schemeClr val="bg1"/>
              </a:solidFill>
            </a:endParaRPr>
          </a:p>
        </p:txBody>
      </p:sp>
      <p:grpSp>
        <p:nvGrpSpPr>
          <p:cNvPr id="10" name="组合 9"/>
          <p:cNvGrpSpPr/>
          <p:nvPr userDrawn="1"/>
        </p:nvGrpSpPr>
        <p:grpSpPr>
          <a:xfrm>
            <a:off x="-1" y="0"/>
            <a:ext cx="12192001" cy="6858000"/>
            <a:chOff x="-1" y="0"/>
            <a:chExt cx="12192001" cy="6858000"/>
          </a:xfrm>
        </p:grpSpPr>
        <p:sp>
          <p:nvSpPr>
            <p:cNvPr id="11" name="矩形 10"/>
            <p:cNvSpPr/>
            <p:nvPr/>
          </p:nvSpPr>
          <p:spPr>
            <a:xfrm>
              <a:off x="0" y="0"/>
              <a:ext cx="12192000" cy="3440784"/>
            </a:xfrm>
            <a:prstGeom prst="rect">
              <a:avLst/>
            </a:prstGeom>
            <a:solidFill>
              <a:srgbClr val="01559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 y="3440783"/>
              <a:ext cx="12192001" cy="3417217"/>
            </a:xfrm>
            <a:prstGeom prst="rect">
              <a:avLst/>
            </a:prstGeom>
            <a:solidFill>
              <a:schemeClr val="accent4">
                <a:alpha val="8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9369" y="164054"/>
              <a:ext cx="11973262" cy="6529891"/>
            </a:xfrm>
            <a:prstGeom prst="rect">
              <a:avLst/>
            </a:prstGeom>
            <a:solidFill>
              <a:schemeClr val="bg2">
                <a:lumMod val="40000"/>
                <a:lumOff val="60000"/>
              </a:schemeClr>
            </a:solidFill>
            <a:ln>
              <a:noFill/>
            </a:ln>
            <a:effectLst>
              <a:outerShdw blurRad="190500" sx="102000" sy="102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p:nvGrpSpPr>
          <p:grpSpPr>
            <a:xfrm>
              <a:off x="335393" y="399255"/>
              <a:ext cx="360000" cy="360000"/>
              <a:chOff x="2117558" y="3758627"/>
              <a:chExt cx="360000" cy="360000"/>
            </a:xfrm>
          </p:grpSpPr>
          <p:cxnSp>
            <p:nvCxnSpPr>
              <p:cNvPr id="24" name="直接连接符 23"/>
              <p:cNvCxnSpPr/>
              <p:nvPr/>
            </p:nvCxnSpPr>
            <p:spPr>
              <a:xfrm>
                <a:off x="2117558" y="37658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25904" y="37586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492431" y="399255"/>
              <a:ext cx="360000" cy="360000"/>
              <a:chOff x="2269958" y="3918284"/>
              <a:chExt cx="360000" cy="360000"/>
            </a:xfrm>
          </p:grpSpPr>
          <p:cxnSp>
            <p:nvCxnSpPr>
              <p:cNvPr id="22" name="直接连接符 21"/>
              <p:cNvCxnSpPr/>
              <p:nvPr/>
            </p:nvCxnSpPr>
            <p:spPr>
              <a:xfrm>
                <a:off x="2269958" y="39182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618852" y="3918284"/>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324634" y="6129564"/>
              <a:ext cx="368148" cy="360000"/>
              <a:chOff x="2430704" y="4063427"/>
              <a:chExt cx="368148" cy="360000"/>
            </a:xfrm>
          </p:grpSpPr>
          <p:cxnSp>
            <p:nvCxnSpPr>
              <p:cNvPr id="20" name="直接连接符 19"/>
              <p:cNvCxnSpPr/>
              <p:nvPr/>
            </p:nvCxnSpPr>
            <p:spPr>
              <a:xfrm>
                <a:off x="2438852" y="4413178"/>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2430704" y="4063427"/>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11503314" y="6122307"/>
              <a:ext cx="360000" cy="360000"/>
              <a:chOff x="2574758" y="3873751"/>
              <a:chExt cx="360000" cy="360000"/>
            </a:xfrm>
          </p:grpSpPr>
          <p:cxnSp>
            <p:nvCxnSpPr>
              <p:cNvPr id="18" name="直接连接符 17"/>
              <p:cNvCxnSpPr/>
              <p:nvPr/>
            </p:nvCxnSpPr>
            <p:spPr>
              <a:xfrm>
                <a:off x="2574758" y="4223084"/>
                <a:ext cx="360000" cy="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2924643" y="3873751"/>
                <a:ext cx="0" cy="360000"/>
              </a:xfrm>
              <a:prstGeom prst="line">
                <a:avLst/>
              </a:prstGeom>
              <a:ln w="19050">
                <a:solidFill>
                  <a:srgbClr val="01559D"/>
                </a:solidFill>
              </a:ln>
            </p:spPr>
            <p:style>
              <a:lnRef idx="1">
                <a:schemeClr val="accent1"/>
              </a:lnRef>
              <a:fillRef idx="0">
                <a:schemeClr val="accent1"/>
              </a:fillRef>
              <a:effectRef idx="0">
                <a:schemeClr val="accent1"/>
              </a:effectRef>
              <a:fontRef idx="minor">
                <a:schemeClr val="tx1"/>
              </a:fontRef>
            </p:style>
          </p:cxnSp>
        </p:grpSp>
      </p:grpSp>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8640" y="417184"/>
            <a:ext cx="1115730" cy="878638"/>
          </a:xfrm>
          <a:prstGeom prst="rect">
            <a:avLst/>
          </a:prstGeom>
        </p:spPr>
      </p:pic>
      <p:sp>
        <p:nvSpPr>
          <p:cNvPr id="27" name="Freeform 7"/>
          <p:cNvSpPr>
            <a:spLocks noChangeArrowheads="1"/>
          </p:cNvSpPr>
          <p:nvPr userDrawn="1"/>
        </p:nvSpPr>
        <p:spPr bwMode="auto">
          <a:xfrm>
            <a:off x="1600678" y="2118577"/>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8" name="组合 27"/>
          <p:cNvGrpSpPr/>
          <p:nvPr userDrawn="1"/>
        </p:nvGrpSpPr>
        <p:grpSpPr>
          <a:xfrm>
            <a:off x="1618966" y="2547953"/>
            <a:ext cx="8229600" cy="914400"/>
            <a:chOff x="1618966" y="2547953"/>
            <a:chExt cx="8229600" cy="914400"/>
          </a:xfrm>
        </p:grpSpPr>
        <p:sp>
          <p:nvSpPr>
            <p:cNvPr id="29" name="Line 10"/>
            <p:cNvSpPr>
              <a:spLocks noChangeShapeType="1"/>
            </p:cNvSpPr>
            <p:nvPr/>
          </p:nvSpPr>
          <p:spPr bwMode="auto">
            <a:xfrm>
              <a:off x="9848566" y="2547953"/>
              <a:ext cx="0" cy="91440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8"/>
            <p:cNvSpPr>
              <a:spLocks noChangeShapeType="1"/>
            </p:cNvSpPr>
            <p:nvPr/>
          </p:nvSpPr>
          <p:spPr bwMode="auto">
            <a:xfrm>
              <a:off x="1618966" y="3462353"/>
              <a:ext cx="8229600" cy="0"/>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4286" y="5444795"/>
            <a:ext cx="1562460" cy="1562460"/>
          </a:xfrm>
          <a:prstGeom prst="rect">
            <a:avLst/>
          </a:prstGeom>
        </p:spPr>
      </p:pic>
    </p:spTree>
    <p:extLst>
      <p:ext uri="{BB962C8B-B14F-4D97-AF65-F5344CB8AC3E}">
        <p14:creationId xmlns:p14="http://schemas.microsoft.com/office/powerpoint/2010/main" val="139061526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76207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595087" y="268889"/>
            <a:ext cx="10987314" cy="635771"/>
          </a:xfrm>
        </p:spPr>
        <p:txBody>
          <a:bodyPr>
            <a:noAutofit/>
          </a:bodyPr>
          <a:lstStyle>
            <a:lvl1pPr>
              <a:defRPr sz="3600">
                <a:solidFill>
                  <a:srgbClr val="01559D"/>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8" name="内容占位符 2"/>
          <p:cNvSpPr>
            <a:spLocks noGrp="1"/>
          </p:cNvSpPr>
          <p:nvPr>
            <p:ph idx="1"/>
          </p:nvPr>
        </p:nvSpPr>
        <p:spPr>
          <a:xfrm>
            <a:off x="595086" y="1088824"/>
            <a:ext cx="10987316" cy="5121481"/>
          </a:xfrm>
        </p:spPr>
        <p:txBody>
          <a:bodyPr/>
          <a:lstStyle>
            <a:lvl1pPr marL="274320" indent="-274320">
              <a:buClr>
                <a:srgbClr val="CEA524"/>
              </a:buClr>
              <a:buSzPct val="100000"/>
              <a:buFont typeface="Wingdings" panose="05000000000000000000" pitchFamily="2" charset="2"/>
              <a:buChar char="q"/>
              <a:defRPr>
                <a:latin typeface="微软雅黑" panose="020B0503020204020204" pitchFamily="34" charset="-122"/>
                <a:ea typeface="微软雅黑" panose="020B0503020204020204" pitchFamily="34" charset="-122"/>
              </a:defRPr>
            </a:lvl1pPr>
            <a:lvl2pPr marL="640080" indent="-246888">
              <a:buClr>
                <a:srgbClr val="01559D"/>
              </a:buClr>
              <a:buFont typeface="Wingdings" panose="05000000000000000000" pitchFamily="2" charset="2"/>
              <a:buChar char="Ø"/>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smtClean="0"/>
              <a:t>编辑母版文本样式</a:t>
            </a:r>
          </a:p>
          <a:p>
            <a:pPr lvl="1"/>
            <a:r>
              <a:rPr lang="zh-CN" altLang="en-US" dirty="0" smtClean="0"/>
              <a:t>第二级</a:t>
            </a:r>
          </a:p>
        </p:txBody>
      </p:sp>
      <p:sp>
        <p:nvSpPr>
          <p:cNvPr id="9" name="日期占位符 9"/>
          <p:cNvSpPr>
            <a:spLocks noGrp="1"/>
          </p:cNvSpPr>
          <p:nvPr>
            <p:ph type="dt" sz="half" idx="10"/>
          </p:nvPr>
        </p:nvSpPr>
        <p:spPr>
          <a:xfrm>
            <a:off x="457200" y="6400799"/>
            <a:ext cx="2895600" cy="370917"/>
          </a:xfrm>
          <a:prstGeom prst="rect">
            <a:avLst/>
          </a:prstGeom>
        </p:spPr>
        <p:txBody>
          <a:bodyPr/>
          <a:lstStyle>
            <a:lvl1pPr>
              <a:defRPr sz="1800" b="0">
                <a:solidFill>
                  <a:schemeClr val="tx1"/>
                </a:solidFill>
                <a:latin typeface="微软雅黑" panose="020B0503020204020204" pitchFamily="34" charset="-122"/>
                <a:ea typeface="微软雅黑" panose="020B0503020204020204" pitchFamily="34" charset="-122"/>
              </a:defRPr>
            </a:lvl1pPr>
          </a:lstStyle>
          <a:p>
            <a:fld id="{05D9663A-65D6-49D9-8189-9372AD5368D8}" type="datetime1">
              <a:rPr lang="zh-CN" altLang="en-US" smtClean="0"/>
              <a:t>2024/11/5</a:t>
            </a:fld>
            <a:endParaRPr lang="zh-CN" altLang="en-US" dirty="0"/>
          </a:p>
        </p:txBody>
      </p:sp>
      <p:sp>
        <p:nvSpPr>
          <p:cNvPr id="11" name="灯片编号占位符 11"/>
          <p:cNvSpPr>
            <a:spLocks noGrp="1"/>
          </p:cNvSpPr>
          <p:nvPr>
            <p:ph type="sldNum" sz="quarter" idx="12"/>
          </p:nvPr>
        </p:nvSpPr>
        <p:spPr>
          <a:xfrm>
            <a:off x="8077200" y="6406591"/>
            <a:ext cx="3657600" cy="365125"/>
          </a:xfrm>
          <a:prstGeom prst="rect">
            <a:avLst/>
          </a:prstGeom>
        </p:spPr>
        <p:txBody>
          <a:bodyPr/>
          <a:lstStyle>
            <a:lvl1pPr algn="r">
              <a:defRPr sz="1800">
                <a:solidFill>
                  <a:schemeClr val="tx1"/>
                </a:solidFill>
                <a:latin typeface="微软雅黑" panose="020B0503020204020204" pitchFamily="34" charset="-122"/>
                <a:ea typeface="微软雅黑" panose="020B0503020204020204" pitchFamily="34" charset="-122"/>
              </a:defRPr>
            </a:lvl1pPr>
          </a:lstStyle>
          <a:p>
            <a:fld id="{67913A8A-9EFB-4B5F-9CCB-3D21173FAA85}" type="slidenum">
              <a:rPr lang="zh-CN" altLang="en-US" smtClean="0"/>
              <a:pPr/>
              <a:t>‹#›</a:t>
            </a:fld>
            <a:endParaRPr lang="zh-CN" altLang="en-US" dirty="0"/>
          </a:p>
        </p:txBody>
      </p:sp>
      <p:sp>
        <p:nvSpPr>
          <p:cNvPr id="12"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63246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3" name="Line 1032">
            <a:extLst>
              <a:ext uri="{FF2B5EF4-FFF2-40B4-BE49-F238E27FC236}">
                <a16:creationId xmlns:a16="http://schemas.microsoft.com/office/drawing/2014/main" id="{84905974-26AA-1845-8C01-E86327ED24C4}"/>
              </a:ext>
            </a:extLst>
          </p:cNvPr>
          <p:cNvSpPr>
            <a:spLocks noChangeShapeType="1"/>
          </p:cNvSpPr>
          <p:nvPr userDrawn="1"/>
        </p:nvSpPr>
        <p:spPr bwMode="auto">
          <a:xfrm>
            <a:off x="457200" y="914400"/>
            <a:ext cx="11277600" cy="6815"/>
          </a:xfrm>
          <a:prstGeom prst="line">
            <a:avLst/>
          </a:prstGeom>
          <a:noFill/>
          <a:ln w="19050">
            <a:solidFill>
              <a:srgbClr val="CC99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7463370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2042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528220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smtClean="0"/>
              <a:t>编辑母版文本样式</a:t>
            </a:r>
          </a:p>
          <a:p>
            <a:pPr lvl="1"/>
            <a:r>
              <a:rPr lang="zh-CN" altLang="en-US" dirty="0" smtClean="0"/>
              <a:t>第二级</a:t>
            </a:r>
          </a:p>
        </p:txBody>
      </p:sp>
    </p:spTree>
    <p:extLst>
      <p:ext uri="{BB962C8B-B14F-4D97-AF65-F5344CB8AC3E}">
        <p14:creationId xmlns:p14="http://schemas.microsoft.com/office/powerpoint/2010/main" val="1647322261"/>
      </p:ext>
    </p:extLst>
  </p:cSld>
  <p:clrMap bg1="lt1" tx1="dk1" bg2="lt2" tx2="dk2" accent1="accent1" accent2="accent2" accent3="accent3" accent4="accent4" accent5="accent5" accent6="accent6" hlink="hlink" folHlink="folHlink"/>
  <p:sldLayoutIdLst>
    <p:sldLayoutId id="2147483846" r:id="rId1"/>
    <p:sldLayoutId id="2147483831" r:id="rId2"/>
    <p:sldLayoutId id="2147483858" r:id="rId3"/>
    <p:sldLayoutId id="2147483859" r:id="rId4"/>
    <p:sldLayoutId id="2147483860" r:id="rId5"/>
  </p:sldLayoutIdLst>
  <p:hf hdr="0" ftr="0"/>
  <p:txStyles>
    <p:titleStyle>
      <a:lvl1pPr algn="l" defTabSz="914400" rtl="0" eaLnBrk="1" latinLnBrk="0" hangingPunct="1">
        <a:lnSpc>
          <a:spcPct val="90000"/>
        </a:lnSpc>
        <a:spcBef>
          <a:spcPct val="0"/>
        </a:spcBef>
        <a:buNone/>
        <a:defRPr sz="4400" kern="1200">
          <a:solidFill>
            <a:srgbClr val="01559D"/>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20000"/>
        </a:lnSpc>
        <a:spcBef>
          <a:spcPts val="1000"/>
        </a:spcBef>
        <a:buClr>
          <a:srgbClr val="CEA524"/>
        </a:buClr>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ts val="500"/>
        </a:spcBef>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3.xml"/><Relationship Id="rId1" Type="http://schemas.openxmlformats.org/officeDocument/2006/relationships/tags" Target="../tags/tag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00.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11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8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22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7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5.jpeg"/><Relationship Id="rId4"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12.png"/><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txBox="1">
            <a:spLocks/>
          </p:cNvSpPr>
          <p:nvPr/>
        </p:nvSpPr>
        <p:spPr>
          <a:xfrm>
            <a:off x="1618966" y="685800"/>
            <a:ext cx="821131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smtClean="0">
                <a:solidFill>
                  <a:srgbClr val="C55A11"/>
                </a:solidFill>
                <a:latin typeface="微软雅黑" panose="020B0503020204020204" pitchFamily="34" charset="-122"/>
                <a:ea typeface="微软雅黑" panose="020B0503020204020204" pitchFamily="34" charset="-122"/>
              </a:rPr>
              <a:t>第</a:t>
            </a:r>
            <a:r>
              <a:rPr lang="en-US" altLang="zh-CN" b="1" dirty="0" smtClean="0">
                <a:solidFill>
                  <a:srgbClr val="C55A11"/>
                </a:solidFill>
                <a:latin typeface="微软雅黑" panose="020B0503020204020204" pitchFamily="34" charset="-122"/>
                <a:ea typeface="微软雅黑" panose="020B0503020204020204" pitchFamily="34" charset="-122"/>
              </a:rPr>
              <a:t>4</a:t>
            </a:r>
            <a:r>
              <a:rPr lang="zh-CN" altLang="en-US" b="1" dirty="0" smtClean="0">
                <a:solidFill>
                  <a:srgbClr val="C55A11"/>
                </a:solidFill>
                <a:latin typeface="微软雅黑" panose="020B0503020204020204" pitchFamily="34" charset="-122"/>
                <a:ea typeface="微软雅黑" panose="020B0503020204020204" pitchFamily="34" charset="-122"/>
              </a:rPr>
              <a:t>章 </a:t>
            </a:r>
            <a:r>
              <a:rPr lang="zh-CN" altLang="en-US" b="1" dirty="0">
                <a:solidFill>
                  <a:srgbClr val="C55A11"/>
                </a:solidFill>
                <a:latin typeface="微软雅黑" panose="020B0503020204020204" pitchFamily="34" charset="-122"/>
                <a:ea typeface="微软雅黑" panose="020B0503020204020204" pitchFamily="34" charset="-122"/>
              </a:rPr>
              <a:t>逻辑与证明</a:t>
            </a:r>
          </a:p>
        </p:txBody>
      </p:sp>
      <p:sp>
        <p:nvSpPr>
          <p:cNvPr id="20" name="矩形 1"/>
          <p:cNvSpPr>
            <a:spLocks noChangeArrowheads="1"/>
          </p:cNvSpPr>
          <p:nvPr/>
        </p:nvSpPr>
        <p:spPr bwMode="auto">
          <a:xfrm>
            <a:off x="246888" y="2406539"/>
            <a:ext cx="8211312"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r" eaLnBrk="1" hangingPunct="1">
              <a:spcBef>
                <a:spcPct val="0"/>
              </a:spcBef>
              <a:buFont typeface="Arial" charset="0"/>
              <a:buNone/>
            </a:pPr>
            <a:r>
              <a:rPr lang="zh-CN" altLang="en-US" sz="3600" b="1" dirty="0" smtClean="0">
                <a:solidFill>
                  <a:srgbClr val="01559D"/>
                </a:solidFill>
                <a:latin typeface="微软雅黑" panose="020B0503020204020204" pitchFamily="34" charset="-122"/>
                <a:ea typeface="微软雅黑" panose="020B0503020204020204" pitchFamily="34" charset="-122"/>
                <a:cs typeface="Microsoft YaHei Light" charset="-122"/>
              </a:rPr>
              <a:t>崔金华</a:t>
            </a:r>
            <a:endParaRPr lang="en-US" altLang="zh-CN" sz="3600" b="1" dirty="0">
              <a:solidFill>
                <a:srgbClr val="01559D"/>
              </a:solidFill>
              <a:latin typeface="微软雅黑" panose="020B0503020204020204" pitchFamily="34" charset="-122"/>
              <a:ea typeface="微软雅黑" panose="020B0503020204020204" pitchFamily="34" charset="-122"/>
              <a:cs typeface="Microsoft YaHei Light" charset="-122"/>
            </a:endParaRPr>
          </a:p>
          <a:p>
            <a:pPr algn="r">
              <a:lnSpc>
                <a:spcPct val="100000"/>
              </a:lnSpc>
              <a:spcBef>
                <a:spcPts val="0"/>
              </a:spcBef>
              <a:buNone/>
            </a:pPr>
            <a:r>
              <a:rPr lang="zh-CN" altLang="en-US" sz="2000" dirty="0" smtClean="0">
                <a:solidFill>
                  <a:srgbClr val="01559D"/>
                </a:solidFill>
                <a:latin typeface="微软雅黑 Light" panose="020B0502040204020203" pitchFamily="34" charset="-122"/>
                <a:ea typeface="微软雅黑 Light" panose="020B0502040204020203" pitchFamily="34" charset="-122"/>
              </a:rPr>
              <a:t>邮箱</a:t>
            </a:r>
            <a:r>
              <a:rPr lang="en-US" altLang="zh-Hans" sz="2000" dirty="0" smtClean="0">
                <a:solidFill>
                  <a:srgbClr val="01559D"/>
                </a:solidFill>
                <a:latin typeface="微软雅黑 Light" panose="020B0502040204020203" pitchFamily="34" charset="-122"/>
                <a:ea typeface="微软雅黑 Light" panose="020B0502040204020203" pitchFamily="34" charset="-122"/>
              </a:rPr>
              <a:t>:</a:t>
            </a:r>
            <a:r>
              <a:rPr lang="en-US" altLang="zh-CN" sz="2000" u="sng" dirty="0" smtClean="0">
                <a:solidFill>
                  <a:srgbClr val="01559D"/>
                </a:solidFill>
                <a:latin typeface="微软雅黑 Light" panose="020B0502040204020203" pitchFamily="34" charset="-122"/>
                <a:ea typeface="微软雅黑 Light" panose="020B0502040204020203" pitchFamily="34" charset="-122"/>
              </a:rPr>
              <a:t>jhcui</a:t>
            </a:r>
            <a:r>
              <a:rPr lang="en-US" altLang="zh-Hans" sz="2000" u="sng" dirty="0" smtClean="0">
                <a:solidFill>
                  <a:srgbClr val="01559D"/>
                </a:solidFill>
                <a:latin typeface="微软雅黑 Light" panose="020B0502040204020203" pitchFamily="34" charset="-122"/>
                <a:ea typeface="微软雅黑 Light" panose="020B0502040204020203" pitchFamily="34" charset="-122"/>
              </a:rPr>
              <a:t>@hust.edu.cn</a:t>
            </a:r>
            <a:endParaRPr lang="en-US" altLang="zh-CN" sz="2000" u="sng" dirty="0" smtClean="0">
              <a:solidFill>
                <a:srgbClr val="01559D"/>
              </a:solidFill>
              <a:latin typeface="微软雅黑 Light" panose="020B0502040204020203" pitchFamily="34" charset="-122"/>
              <a:ea typeface="微软雅黑 Light" panose="020B0502040204020203" pitchFamily="34" charset="-122"/>
            </a:endParaRPr>
          </a:p>
          <a:p>
            <a:pPr algn="r">
              <a:lnSpc>
                <a:spcPct val="100000"/>
              </a:lnSpc>
              <a:spcBef>
                <a:spcPts val="0"/>
              </a:spcBef>
              <a:buNone/>
            </a:pPr>
            <a:r>
              <a:rPr lang="zh-CN" altLang="en-US" sz="2000" dirty="0" smtClean="0">
                <a:solidFill>
                  <a:srgbClr val="01559D"/>
                </a:solidFill>
                <a:latin typeface="微软雅黑 Light" panose="020B0502040204020203" pitchFamily="34" charset="-122"/>
                <a:ea typeface="微软雅黑 Light" panose="020B0502040204020203" pitchFamily="34" charset="-122"/>
              </a:rPr>
              <a:t>主页</a:t>
            </a:r>
            <a:r>
              <a:rPr lang="en-US" altLang="zh-CN" sz="2000" dirty="0" smtClean="0">
                <a:solidFill>
                  <a:srgbClr val="01559D"/>
                </a:solidFill>
                <a:latin typeface="微软雅黑 Light" panose="020B0502040204020203" pitchFamily="34" charset="-122"/>
                <a:ea typeface="微软雅黑 Light" panose="020B0502040204020203" pitchFamily="34" charset="-122"/>
              </a:rPr>
              <a:t>: </a:t>
            </a:r>
            <a:r>
              <a:rPr lang="en-US" altLang="zh-CN" sz="2000" u="sng" dirty="0" smtClean="0">
                <a:solidFill>
                  <a:srgbClr val="01559D"/>
                </a:solidFill>
                <a:latin typeface="微软雅黑 Light" panose="020B0502040204020203" pitchFamily="34" charset="-122"/>
                <a:ea typeface="微软雅黑 Light" panose="020B0502040204020203" pitchFamily="34" charset="-122"/>
              </a:rPr>
              <a:t>https://</a:t>
            </a:r>
            <a:r>
              <a:rPr lang="en-US" altLang="zh-CN" sz="2000" u="sng" dirty="0">
                <a:solidFill>
                  <a:srgbClr val="01559D"/>
                </a:solidFill>
                <a:latin typeface="微软雅黑 Light" panose="020B0502040204020203" pitchFamily="34" charset="-122"/>
                <a:ea typeface="微软雅黑 Light" panose="020B0502040204020203" pitchFamily="34" charset="-122"/>
              </a:rPr>
              <a:t>csjhcui.github.io/</a:t>
            </a:r>
            <a:endParaRPr lang="en-US" altLang="zh-Hans" sz="2000" u="sng" dirty="0">
              <a:solidFill>
                <a:srgbClr val="01559D"/>
              </a:solidFill>
              <a:latin typeface="微软雅黑 Light" panose="020B0502040204020203" pitchFamily="34" charset="-122"/>
              <a:ea typeface="微软雅黑 Light" panose="020B0502040204020203" pitchFamily="34" charset="-122"/>
            </a:endParaRPr>
          </a:p>
          <a:p>
            <a:pPr algn="r">
              <a:lnSpc>
                <a:spcPct val="100000"/>
              </a:lnSpc>
              <a:spcBef>
                <a:spcPts val="0"/>
              </a:spcBef>
              <a:buNone/>
            </a:pPr>
            <a:r>
              <a:rPr lang="zh-CN" altLang="en-US" sz="2000" dirty="0" smtClean="0">
                <a:solidFill>
                  <a:srgbClr val="01559D"/>
                </a:solidFill>
                <a:latin typeface="微软雅黑 Light" panose="020B0502040204020203" pitchFamily="34" charset="-122"/>
                <a:ea typeface="微软雅黑 Light" panose="020B0502040204020203" pitchFamily="34" charset="-122"/>
              </a:rPr>
              <a:t>办公地址</a:t>
            </a:r>
            <a:r>
              <a:rPr lang="en-US" altLang="zh-Hans" sz="2000" dirty="0" smtClean="0">
                <a:solidFill>
                  <a:srgbClr val="01559D"/>
                </a:solidFill>
                <a:latin typeface="微软雅黑 Light" panose="020B0502040204020203" pitchFamily="34" charset="-122"/>
                <a:ea typeface="微软雅黑 Light" panose="020B0502040204020203" pitchFamily="34" charset="-122"/>
              </a:rPr>
              <a:t>:</a:t>
            </a:r>
            <a:r>
              <a:rPr lang="zh-CN" altLang="en-US" sz="2000" dirty="0">
                <a:solidFill>
                  <a:srgbClr val="01559D"/>
                </a:solidFill>
                <a:latin typeface="微软雅黑 Light" panose="020B0502040204020203" pitchFamily="34" charset="-122"/>
                <a:ea typeface="微软雅黑 Light" panose="020B0502040204020203" pitchFamily="34" charset="-122"/>
              </a:rPr>
              <a:t>华中科技大学南一楼东</a:t>
            </a:r>
            <a:r>
              <a:rPr lang="en-US" altLang="zh-CN" sz="2000" dirty="0">
                <a:solidFill>
                  <a:srgbClr val="01559D"/>
                </a:solidFill>
                <a:latin typeface="微软雅黑 Light" panose="020B0502040204020203" pitchFamily="34" charset="-122"/>
                <a:ea typeface="微软雅黑 Light" panose="020B0502040204020203" pitchFamily="34" charset="-122"/>
              </a:rPr>
              <a:t>406 </a:t>
            </a:r>
            <a:r>
              <a:rPr lang="zh-CN" altLang="en-US" sz="2000" dirty="0" smtClean="0">
                <a:solidFill>
                  <a:srgbClr val="01559D"/>
                </a:solidFill>
                <a:latin typeface="微软雅黑 Light" panose="020B0502040204020203" pitchFamily="34" charset="-122"/>
                <a:ea typeface="微软雅黑 Light" panose="020B0502040204020203" pitchFamily="34" charset="-122"/>
              </a:rPr>
              <a:t>室</a:t>
            </a:r>
            <a:endParaRPr lang="zh-CN" altLang="en-US" sz="2000" dirty="0">
              <a:solidFill>
                <a:srgbClr val="01559D"/>
              </a:solidFill>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3886200"/>
            <a:ext cx="3810000" cy="2607549"/>
          </a:xfrm>
          <a:prstGeom prst="rect">
            <a:avLst/>
          </a:prstGeom>
        </p:spPr>
      </p:pic>
      <p:pic>
        <p:nvPicPr>
          <p:cNvPr id="3" name="图片 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162801" y="3892787"/>
            <a:ext cx="5029200" cy="2600962"/>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86199"/>
            <a:ext cx="3581400" cy="2607549"/>
          </a:xfrm>
          <a:prstGeom prst="rect">
            <a:avLst/>
          </a:prstGeom>
        </p:spPr>
      </p:pic>
      <p:sp>
        <p:nvSpPr>
          <p:cNvPr id="5" name="文本框 4"/>
          <p:cNvSpPr txBox="1"/>
          <p:nvPr/>
        </p:nvSpPr>
        <p:spPr>
          <a:xfrm>
            <a:off x="2438400" y="6535579"/>
            <a:ext cx="9790793" cy="246221"/>
          </a:xfrm>
          <a:prstGeom prst="rect">
            <a:avLst/>
          </a:prstGeom>
          <a:noFill/>
        </p:spPr>
        <p:txBody>
          <a:bodyPr wrap="square" rtlCol="0">
            <a:spAutoFit/>
          </a:bodyPr>
          <a:lstStyle/>
          <a:p>
            <a:pPr algn="r"/>
            <a:r>
              <a:rPr lang="zh-CN" altLang="en-US" sz="1000" dirty="0" smtClean="0">
                <a:solidFill>
                  <a:schemeClr val="accent6"/>
                </a:solidFill>
              </a:rPr>
              <a:t>致谢</a:t>
            </a:r>
            <a:r>
              <a:rPr lang="en-US" altLang="zh-CN" sz="1000" dirty="0" smtClean="0">
                <a:solidFill>
                  <a:schemeClr val="accent6"/>
                </a:solidFill>
              </a:rPr>
              <a:t>:</a:t>
            </a:r>
            <a:r>
              <a:rPr lang="zh-CN" altLang="en-US" sz="1000" dirty="0" smtClean="0">
                <a:solidFill>
                  <a:schemeClr val="accent6"/>
                </a:solidFill>
              </a:rPr>
              <a:t>课件主要参考</a:t>
            </a:r>
            <a:r>
              <a:rPr lang="en-US" altLang="zh-CN" sz="1000" dirty="0">
                <a:solidFill>
                  <a:schemeClr val="accent6"/>
                </a:solidFill>
              </a:rPr>
              <a:t>《 </a:t>
            </a:r>
            <a:r>
              <a:rPr lang="en-US" altLang="zh-CN" sz="1000" dirty="0" smtClean="0">
                <a:solidFill>
                  <a:schemeClr val="accent6"/>
                </a:solidFill>
              </a:rPr>
              <a:t>Discrete </a:t>
            </a:r>
            <a:r>
              <a:rPr lang="en-US" altLang="zh-CN" sz="1000" dirty="0">
                <a:solidFill>
                  <a:schemeClr val="accent6"/>
                </a:solidFill>
              </a:rPr>
              <a:t>Mathematics and its </a:t>
            </a:r>
            <a:r>
              <a:rPr lang="en-US" altLang="zh-CN" sz="1000" dirty="0" smtClean="0">
                <a:solidFill>
                  <a:schemeClr val="accent6"/>
                </a:solidFill>
              </a:rPr>
              <a:t>application》(Seventh Edition) </a:t>
            </a:r>
            <a:r>
              <a:rPr lang="en-US" altLang="zh-CN" sz="1000" dirty="0" err="1" smtClean="0">
                <a:solidFill>
                  <a:schemeClr val="accent6"/>
                </a:solidFill>
              </a:rPr>
              <a:t>Keneth</a:t>
            </a:r>
            <a:r>
              <a:rPr lang="en-US" altLang="zh-CN" sz="1000" dirty="0" smtClean="0">
                <a:solidFill>
                  <a:schemeClr val="accent6"/>
                </a:solidFill>
              </a:rPr>
              <a:t> H. Rosen </a:t>
            </a:r>
            <a:r>
              <a:rPr lang="zh-CN" altLang="en-US" sz="1000" dirty="0" smtClean="0">
                <a:solidFill>
                  <a:schemeClr val="accent6"/>
                </a:solidFill>
              </a:rPr>
              <a:t>和</a:t>
            </a:r>
            <a:r>
              <a:rPr lang="en-US" altLang="zh-CN" sz="1000" dirty="0">
                <a:solidFill>
                  <a:schemeClr val="accent6"/>
                </a:solidFill>
              </a:rPr>
              <a:t>《</a:t>
            </a:r>
            <a:r>
              <a:rPr lang="zh-CN" altLang="en-US" sz="1000" dirty="0">
                <a:solidFill>
                  <a:schemeClr val="accent6"/>
                </a:solidFill>
              </a:rPr>
              <a:t>离散数学</a:t>
            </a:r>
            <a:r>
              <a:rPr lang="en-US" altLang="zh-CN" sz="1000" dirty="0" smtClean="0">
                <a:solidFill>
                  <a:schemeClr val="accent6"/>
                </a:solidFill>
              </a:rPr>
              <a:t>》(</a:t>
            </a:r>
            <a:r>
              <a:rPr lang="zh-CN" altLang="en-US" sz="1000" dirty="0" smtClean="0">
                <a:solidFill>
                  <a:schemeClr val="accent6"/>
                </a:solidFill>
              </a:rPr>
              <a:t>第</a:t>
            </a:r>
            <a:r>
              <a:rPr lang="en-US" altLang="zh-CN" sz="1000" dirty="0">
                <a:solidFill>
                  <a:schemeClr val="accent6"/>
                </a:solidFill>
              </a:rPr>
              <a:t>2</a:t>
            </a:r>
            <a:r>
              <a:rPr lang="zh-CN" altLang="en-US" sz="1000" dirty="0" smtClean="0">
                <a:solidFill>
                  <a:schemeClr val="accent6"/>
                </a:solidFill>
              </a:rPr>
              <a:t>版</a:t>
            </a:r>
            <a:r>
              <a:rPr lang="en-US" altLang="zh-CN" sz="1000" dirty="0" smtClean="0">
                <a:solidFill>
                  <a:schemeClr val="accent6"/>
                </a:solidFill>
              </a:rPr>
              <a:t>) </a:t>
            </a:r>
            <a:r>
              <a:rPr lang="zh-CN" altLang="en-US" sz="1000" dirty="0" smtClean="0">
                <a:solidFill>
                  <a:schemeClr val="accent6"/>
                </a:solidFill>
              </a:rPr>
              <a:t>屈婉玲</a:t>
            </a:r>
            <a:r>
              <a:rPr lang="en-US" altLang="zh-CN" sz="1000" dirty="0" smtClean="0">
                <a:solidFill>
                  <a:schemeClr val="accent6"/>
                </a:solidFill>
              </a:rPr>
              <a:t>,</a:t>
            </a:r>
            <a:r>
              <a:rPr lang="zh-CN" altLang="en-US" sz="1000" dirty="0" smtClean="0">
                <a:solidFill>
                  <a:schemeClr val="accent6"/>
                </a:solidFill>
              </a:rPr>
              <a:t>耿</a:t>
            </a:r>
            <a:r>
              <a:rPr lang="zh-CN" altLang="en-US" sz="1000" dirty="0">
                <a:solidFill>
                  <a:schemeClr val="accent6"/>
                </a:solidFill>
              </a:rPr>
              <a:t>素</a:t>
            </a:r>
            <a:r>
              <a:rPr lang="zh-CN" altLang="en-US" sz="1000" dirty="0" smtClean="0">
                <a:solidFill>
                  <a:schemeClr val="accent6"/>
                </a:solidFill>
              </a:rPr>
              <a:t>云</a:t>
            </a:r>
            <a:r>
              <a:rPr lang="en-US" altLang="zh-CN" sz="1000" dirty="0" smtClean="0">
                <a:solidFill>
                  <a:schemeClr val="accent6"/>
                </a:solidFill>
              </a:rPr>
              <a:t>,</a:t>
            </a:r>
            <a:r>
              <a:rPr lang="zh-CN" altLang="en-US" sz="1000" dirty="0" smtClean="0">
                <a:solidFill>
                  <a:schemeClr val="accent6"/>
                </a:solidFill>
              </a:rPr>
              <a:t>张</a:t>
            </a:r>
            <a:r>
              <a:rPr lang="zh-CN" altLang="en-US" sz="1000" dirty="0">
                <a:solidFill>
                  <a:schemeClr val="accent6"/>
                </a:solidFill>
              </a:rPr>
              <a:t>立</a:t>
            </a:r>
            <a:r>
              <a:rPr lang="zh-CN" altLang="en-US" sz="1000" dirty="0" smtClean="0">
                <a:solidFill>
                  <a:schemeClr val="accent6"/>
                </a:solidFill>
              </a:rPr>
              <a:t>昂版本的相关课件</a:t>
            </a:r>
            <a:r>
              <a:rPr lang="en-US" altLang="zh-CN" sz="1000" dirty="0" smtClean="0">
                <a:solidFill>
                  <a:schemeClr val="accent6"/>
                </a:solidFill>
              </a:rPr>
              <a:t>, </a:t>
            </a:r>
            <a:r>
              <a:rPr lang="zh-CN" altLang="en-US" sz="1000" dirty="0" smtClean="0">
                <a:solidFill>
                  <a:schemeClr val="accent6"/>
                </a:solidFill>
              </a:rPr>
              <a:t>特此致谢</a:t>
            </a:r>
            <a:r>
              <a:rPr lang="en-US" altLang="zh-CN" sz="1000" dirty="0" smtClean="0">
                <a:solidFill>
                  <a:schemeClr val="accent6"/>
                </a:solidFill>
              </a:rPr>
              <a:t>!!!</a:t>
            </a:r>
            <a:endParaRPr lang="zh-CN" altLang="en-US" sz="1000" dirty="0">
              <a:solidFill>
                <a:schemeClr val="accent6"/>
              </a:solidFill>
            </a:endParaRPr>
          </a:p>
        </p:txBody>
      </p:sp>
    </p:spTree>
    <p:extLst>
      <p:ext uri="{BB962C8B-B14F-4D97-AF65-F5344CB8AC3E}">
        <p14:creationId xmlns:p14="http://schemas.microsoft.com/office/powerpoint/2010/main" val="26879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54418"/>
            <a:ext cx="11277599" cy="621982"/>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err="1">
                        <a:latin typeface="Cambria Math" panose="02040503050406030204" pitchFamily="18" charset="0"/>
                        <a:ea typeface="Cambria Math"/>
                      </a:rPr>
                      <m:t>𝑞</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𝑟</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𝑟</m:t>
                    </m:r>
                    <m:r>
                      <a:rPr lang="en-US" altLang="zh-CN" i="1" dirty="0" smtClean="0">
                        <a:latin typeface="Cambria Math" panose="02040503050406030204" pitchFamily="18" charset="0"/>
                        <a:ea typeface="Cambria Math"/>
                      </a:rPr>
                      <m:t>)</m:t>
                    </m:r>
                  </m:oMath>
                </a14:m>
                <a:r>
                  <a:rPr lang="zh-CN" altLang="en-US" dirty="0" smtClean="0"/>
                  <a:t>称为</a:t>
                </a:r>
                <a:r>
                  <a:rPr lang="zh-CN" altLang="en-US" b="1" dirty="0" smtClean="0">
                    <a:solidFill>
                      <a:srgbClr val="C00000"/>
                    </a:solidFill>
                  </a:rPr>
                  <a:t>假言三段论</a:t>
                </a:r>
                <a:endParaRPr lang="en-US" altLang="zh-CN" dirty="0"/>
              </a:p>
              <a:p>
                <a:endParaRPr lang="en-US" altLang="zh-CN" b="1" i="1" dirty="0">
                  <a:solidFill>
                    <a:srgbClr val="C00000"/>
                  </a:solidFill>
                </a:endParaRPr>
              </a:p>
              <a:p>
                <a:endParaRPr lang="en-US" altLang="zh-CN" b="1" i="1" dirty="0">
                  <a:solidFill>
                    <a:srgbClr val="C00000"/>
                  </a:solidFill>
                </a:endParaRPr>
              </a:p>
              <a:p>
                <a:endParaRPr lang="en-US" altLang="zh-CN" dirty="0" smtClean="0"/>
              </a:p>
              <a:p>
                <a:endParaRPr lang="en-US" altLang="zh-CN" dirty="0" smtClean="0"/>
              </a:p>
              <a:p>
                <a:pPr algn="just"/>
                <a:r>
                  <a:rPr lang="zh-CN" altLang="en-US" dirty="0" smtClean="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𝑟</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smtClean="0"/>
                  <a:t>我会得到成绩</a:t>
                </a:r>
                <a:r>
                  <a:rPr lang="en-US" altLang="zh-CN" dirty="0" smtClean="0"/>
                  <a:t>A</a:t>
                </a:r>
                <a14:m>
                  <m:oMath xmlns:m="http://schemas.openxmlformats.org/officeDocument/2006/math">
                    <m:r>
                      <a:rPr lang="zh-CN" altLang="en-US" i="1">
                        <a:latin typeface="Cambria Math" panose="02040503050406030204" pitchFamily="18" charset="0"/>
                      </a:rPr>
                      <m:t>”</m:t>
                    </m:r>
                  </m:oMath>
                </a14:m>
                <a:r>
                  <a:rPr lang="zh-CN" altLang="en-US" dirty="0" smtClean="0"/>
                  <a:t> </a:t>
                </a:r>
                <a:r>
                  <a:rPr lang="zh-CN" altLang="en-US" dirty="0"/>
                  <a:t>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smtClean="0"/>
                  <a:t> </a:t>
                </a:r>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t>如果我学习离散数学</a:t>
                </a:r>
                <a:r>
                  <a:rPr lang="en-US" altLang="zh-CN" dirty="0"/>
                  <a:t>, </a:t>
                </a:r>
                <a:r>
                  <a:rPr lang="zh-CN" altLang="en-US" dirty="0"/>
                  <a:t>我会得到成绩</a:t>
                </a:r>
                <a:r>
                  <a:rPr lang="en-US" altLang="zh-CN" dirty="0"/>
                  <a:t>A</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smtClean="0"/>
                  <a:t>如果</a:t>
                </a:r>
                <a:r>
                  <a:rPr lang="zh-CN" altLang="en-US" dirty="0"/>
                  <a:t>下雪</a:t>
                </a:r>
                <a:r>
                  <a:rPr lang="en-US" altLang="zh-CN" dirty="0"/>
                  <a:t>, </a:t>
                </a:r>
                <a:r>
                  <a:rPr lang="zh-CN" altLang="en-US" dirty="0"/>
                  <a:t>我会得到成绩</a:t>
                </a:r>
                <a:r>
                  <a:rPr lang="en-US" altLang="zh-CN" dirty="0"/>
                  <a:t>A</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6" name="Picture 5" descr="addin_tmp.png"/>
          <p:cNvPicPr>
            <a:picLocks noChangeAspect="1"/>
          </p:cNvPicPr>
          <p:nvPr>
            <p:custDataLst>
              <p:tags r:id="rId1"/>
            </p:custDataLst>
          </p:nvPr>
        </p:nvPicPr>
        <p:blipFill>
          <a:blip r:embed="rId4" cstate="print"/>
          <a:stretch>
            <a:fillRect/>
          </a:stretch>
        </p:blipFill>
        <p:spPr>
          <a:xfrm>
            <a:off x="990600" y="1752600"/>
            <a:ext cx="1703070" cy="1194435"/>
          </a:xfrm>
          <a:prstGeom prst="rect">
            <a:avLst/>
          </a:prstGeom>
        </p:spPr>
      </p:pic>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3:</a:t>
            </a:r>
            <a:r>
              <a:rPr lang="zh-CN" altLang="en-US" dirty="0" smtClean="0"/>
              <a:t>假言三段论</a:t>
            </a:r>
            <a:endParaRPr lang="en-US" dirty="0"/>
          </a:p>
        </p:txBody>
      </p:sp>
      <p:sp>
        <p:nvSpPr>
          <p:cNvPr id="5" name="日期占位符 4"/>
          <p:cNvSpPr>
            <a:spLocks noGrp="1"/>
          </p:cNvSpPr>
          <p:nvPr>
            <p:ph type="dt" sz="half" idx="10"/>
          </p:nvPr>
        </p:nvSpPr>
        <p:spPr/>
        <p:txBody>
          <a:bodyPr/>
          <a:lstStyle/>
          <a:p>
            <a:fld id="{0B5D0014-7282-4918-B977-6A3643B2E3B3}"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10</a:t>
            </a:fld>
            <a:endParaRPr lang="zh-CN" altLang="en-US" dirty="0"/>
          </a:p>
        </p:txBody>
      </p:sp>
    </p:spTree>
    <p:extLst>
      <p:ext uri="{BB962C8B-B14F-4D97-AF65-F5344CB8AC3E}">
        <p14:creationId xmlns:p14="http://schemas.microsoft.com/office/powerpoint/2010/main" val="3428252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609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𝑝</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rPr>
                      <m:t> </m:t>
                    </m:r>
                  </m:oMath>
                </a14:m>
                <a:r>
                  <a:rPr lang="zh-CN" altLang="en-US" dirty="0" smtClean="0"/>
                  <a:t>称为</a:t>
                </a:r>
                <a:r>
                  <a:rPr lang="zh-CN" altLang="en-US" b="1" dirty="0" smtClean="0">
                    <a:solidFill>
                      <a:srgbClr val="C00000"/>
                    </a:solidFill>
                  </a:rPr>
                  <a:t>析取三段论</a:t>
                </a:r>
                <a:endParaRPr lang="en-US" altLang="zh-CN" b="1" dirty="0" smtClean="0">
                  <a:solidFill>
                    <a:srgbClr val="C00000"/>
                  </a:solidFill>
                </a:endParaRPr>
              </a:p>
              <a:p>
                <a:endParaRPr lang="en-US" b="1" dirty="0">
                  <a:solidFill>
                    <a:srgbClr val="C00000"/>
                  </a:solidFill>
                </a:endParaRPr>
              </a:p>
              <a:p>
                <a:endParaRPr lang="en-US" b="1" dirty="0" smtClean="0">
                  <a:solidFill>
                    <a:srgbClr val="C00000"/>
                  </a:solidFill>
                </a:endParaRPr>
              </a:p>
              <a:p>
                <a:endParaRPr lang="en-US" b="1" dirty="0">
                  <a:solidFill>
                    <a:srgbClr val="C00000"/>
                  </a:solidFill>
                </a:endParaRPr>
              </a:p>
              <a:p>
                <a:endParaRPr lang="en-US" b="1" dirty="0" smtClean="0">
                  <a:solidFill>
                    <a:srgbClr val="C00000"/>
                  </a:solidFill>
                </a:endParaRPr>
              </a:p>
              <a:p>
                <a:pPr algn="just"/>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smtClean="0"/>
                  <a:t>我要学习英语</a:t>
                </a:r>
                <a14:m>
                  <m:oMath xmlns:m="http://schemas.openxmlformats.org/officeDocument/2006/math">
                    <m:r>
                      <a:rPr lang="zh-CN" altLang="en-US" i="1">
                        <a:latin typeface="Cambria Math" panose="02040503050406030204" pitchFamily="18" charset="0"/>
                      </a:rPr>
                      <m:t>”</m:t>
                    </m:r>
                  </m:oMath>
                </a14:m>
                <a:r>
                  <a:rPr lang="zh-CN" altLang="en-US" dirty="0" smtClean="0"/>
                  <a:t> 假设</a:t>
                </a:r>
                <a:r>
                  <a:rPr lang="zh-CN" altLang="en-US" dirty="0"/>
                  <a:t>条件</a:t>
                </a:r>
                <a:r>
                  <a:rPr lang="zh-CN" altLang="en-US" dirty="0" smtClean="0"/>
                  <a:t>语句</a:t>
                </a:r>
                <a14:m>
                  <m:oMath xmlns:m="http://schemas.openxmlformats.org/officeDocument/2006/math">
                    <m:r>
                      <a:rPr lang="zh-CN" altLang="en-US" i="1">
                        <a:latin typeface="Cambria Math" panose="02040503050406030204" pitchFamily="18" charset="0"/>
                      </a:rPr>
                      <m:t>“</m:t>
                    </m:r>
                  </m:oMath>
                </a14:m>
                <a:r>
                  <a:rPr lang="zh-CN" altLang="en-US" dirty="0" smtClean="0"/>
                  <a:t>我要学习</a:t>
                </a:r>
                <a:r>
                  <a:rPr lang="zh-CN" altLang="en-US" dirty="0"/>
                  <a:t>离散数学</a:t>
                </a:r>
                <a:r>
                  <a:rPr lang="en-US" altLang="zh-CN" dirty="0"/>
                  <a:t>, </a:t>
                </a:r>
                <a:r>
                  <a:rPr lang="zh-CN" altLang="en-US" dirty="0"/>
                  <a:t>或者</a:t>
                </a:r>
                <a:r>
                  <a:rPr lang="zh-CN" altLang="en-US" dirty="0" smtClean="0"/>
                  <a:t>我要学习</a:t>
                </a:r>
                <a:r>
                  <a:rPr lang="zh-CN" altLang="en-US" dirty="0"/>
                  <a:t>英语</a:t>
                </a:r>
                <a14:m>
                  <m:oMath xmlns:m="http://schemas.openxmlformats.org/officeDocument/2006/math">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a:t>我不会学离散数学</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a:t>
                </a:r>
                <a:r>
                  <a:rPr lang="zh-CN" altLang="en-US" dirty="0" smtClean="0"/>
                  <a:t>么</a:t>
                </a:r>
                <a14:m>
                  <m:oMath xmlns:m="http://schemas.openxmlformats.org/officeDocument/2006/math">
                    <m:r>
                      <a:rPr lang="zh-CN" altLang="en-US" i="1">
                        <a:latin typeface="Cambria Math" panose="02040503050406030204" pitchFamily="18" charset="0"/>
                      </a:rPr>
                      <m:t>“</m:t>
                    </m:r>
                  </m:oMath>
                </a14:m>
                <a:r>
                  <a:rPr lang="zh-CN" altLang="en-US" dirty="0" smtClean="0"/>
                  <a:t>我要学习</a:t>
                </a:r>
                <a:r>
                  <a:rPr lang="zh-CN" altLang="en-US" dirty="0"/>
                  <a:t>英语</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6" name="Picture 5" descr="addin_tmp.png"/>
          <p:cNvPicPr>
            <a:picLocks noChangeAspect="1"/>
          </p:cNvPicPr>
          <p:nvPr>
            <p:custDataLst>
              <p:tags r:id="rId1"/>
            </p:custDataLst>
          </p:nvPr>
        </p:nvPicPr>
        <p:blipFill>
          <a:blip r:embed="rId4" cstate="print"/>
          <a:stretch>
            <a:fillRect/>
          </a:stretch>
        </p:blipFill>
        <p:spPr>
          <a:xfrm>
            <a:off x="990600" y="1676400"/>
            <a:ext cx="1177290" cy="1225868"/>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4:</a:t>
            </a:r>
            <a:r>
              <a:rPr lang="zh-CN" altLang="en-US" dirty="0" smtClean="0"/>
              <a:t>析取三段论</a:t>
            </a:r>
            <a:endParaRPr lang="en-US" dirty="0"/>
          </a:p>
        </p:txBody>
      </p:sp>
      <p:sp>
        <p:nvSpPr>
          <p:cNvPr id="5" name="日期占位符 4"/>
          <p:cNvSpPr>
            <a:spLocks noGrp="1"/>
          </p:cNvSpPr>
          <p:nvPr>
            <p:ph type="dt" sz="half" idx="10"/>
          </p:nvPr>
        </p:nvSpPr>
        <p:spPr/>
        <p:txBody>
          <a:bodyPr/>
          <a:lstStyle/>
          <a:p>
            <a:fld id="{8B1D400E-8EC9-4339-86AC-EFEE6B555D07}"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11</a:t>
            </a:fld>
            <a:endParaRPr lang="zh-CN" altLang="en-US" dirty="0"/>
          </a:p>
        </p:txBody>
      </p:sp>
    </p:spTree>
    <p:extLst>
      <p:ext uri="{BB962C8B-B14F-4D97-AF65-F5344CB8AC3E}">
        <p14:creationId xmlns:p14="http://schemas.microsoft.com/office/powerpoint/2010/main" val="1251542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5875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i="1" dirty="0"/>
                  <a:t> </a:t>
                </a:r>
                <a14:m>
                  <m:oMath xmlns:m="http://schemas.openxmlformats.org/officeDocument/2006/math">
                    <m:r>
                      <a:rPr lang="en-US" altLang="zh-CN" i="1" dirty="0" smtClean="0">
                        <a:latin typeface="Cambria Math" panose="02040503050406030204" pitchFamily="18" charset="0"/>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smtClean="0"/>
                  <a:t>称为</a:t>
                </a:r>
                <a:r>
                  <a:rPr lang="zh-CN" altLang="en-US" b="1" dirty="0" smtClean="0">
                    <a:solidFill>
                      <a:srgbClr val="C00000"/>
                    </a:solidFill>
                  </a:rPr>
                  <a:t>附加律</a:t>
                </a:r>
                <a:endParaRPr lang="en-US" altLang="zh-CN" b="1" dirty="0" smtClean="0">
                  <a:solidFill>
                    <a:srgbClr val="C00000"/>
                  </a:solidFill>
                </a:endParaRPr>
              </a:p>
              <a:p>
                <a:endParaRPr lang="en-US" dirty="0" smtClean="0"/>
              </a:p>
              <a:p>
                <a:endParaRPr lang="en-US" dirty="0"/>
              </a:p>
              <a:p>
                <a:endParaRPr lang="en-US" dirty="0" smtClean="0"/>
              </a:p>
              <a:p>
                <a:endParaRPr lang="en-US" dirty="0"/>
              </a:p>
              <a:p>
                <a:pPr lvl="0" algn="just"/>
                <a:r>
                  <a:rPr lang="zh-CN" altLang="en-US" dirty="0" smtClean="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我要学习</a:t>
                </a:r>
                <a:r>
                  <a:rPr lang="zh-CN" altLang="en-US" dirty="0">
                    <a:solidFill>
                      <a:prstClr val="black"/>
                    </a:solidFill>
                  </a:rPr>
                  <a:t>离散数学</a:t>
                </a:r>
                <a:r>
                  <a:rPr lang="en-US" altLang="zh-CN" dirty="0">
                    <a:solidFill>
                      <a:prstClr val="black"/>
                    </a:solidFill>
                  </a:rPr>
                  <a:t>, </a:t>
                </a:r>
                <a:r>
                  <a:rPr lang="zh-CN" altLang="en-US" dirty="0">
                    <a:solidFill>
                      <a:prstClr val="black"/>
                    </a:solidFill>
                  </a:rPr>
                  <a:t>或者</a:t>
                </a:r>
                <a:r>
                  <a:rPr lang="zh-CN" altLang="en-US" dirty="0" smtClean="0">
                    <a:solidFill>
                      <a:prstClr val="black"/>
                    </a:solidFill>
                  </a:rPr>
                  <a:t>我要学习</a:t>
                </a:r>
                <a:r>
                  <a:rPr lang="zh-CN" altLang="en-US" dirty="0">
                    <a:solidFill>
                      <a:prstClr val="black"/>
                    </a:solidFill>
                  </a:rPr>
                  <a:t>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4" cstate="print"/>
          <a:stretch>
            <a:fillRect/>
          </a:stretch>
        </p:blipFill>
        <p:spPr>
          <a:xfrm>
            <a:off x="1066800" y="1676400"/>
            <a:ext cx="1534478" cy="714375"/>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5:</a:t>
            </a:r>
            <a:r>
              <a:rPr lang="zh-CN" altLang="en-US" dirty="0" smtClean="0"/>
              <a:t>附加律</a:t>
            </a:r>
            <a:endParaRPr lang="en-US" dirty="0"/>
          </a:p>
        </p:txBody>
      </p:sp>
      <p:sp>
        <p:nvSpPr>
          <p:cNvPr id="5" name="日期占位符 4"/>
          <p:cNvSpPr>
            <a:spLocks noGrp="1"/>
          </p:cNvSpPr>
          <p:nvPr>
            <p:ph type="dt" sz="half" idx="10"/>
          </p:nvPr>
        </p:nvSpPr>
        <p:spPr/>
        <p:txBody>
          <a:bodyPr/>
          <a:lstStyle/>
          <a:p>
            <a:fld id="{CA66EC2C-A4A4-4E44-884E-CB6EABF41036}"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12</a:t>
            </a:fld>
            <a:endParaRPr lang="zh-CN" altLang="en-US" dirty="0"/>
          </a:p>
        </p:txBody>
      </p:sp>
    </p:spTree>
    <p:extLst>
      <p:ext uri="{BB962C8B-B14F-4D97-AF65-F5344CB8AC3E}">
        <p14:creationId xmlns:p14="http://schemas.microsoft.com/office/powerpoint/2010/main" val="2196481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1" y="1096258"/>
            <a:ext cx="11277599" cy="53625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r>
                      <a:rPr lang="en-US" altLang="zh-CN" i="1" dirty="0" smtClean="0">
                        <a:latin typeface="Cambria Math" panose="02040503050406030204" pitchFamily="18" charset="0"/>
                      </a:rPr>
                      <m:t> (</m:t>
                    </m:r>
                    <m:r>
                      <a:rPr lang="en-US" altLang="zh-CN" i="1" dirty="0" err="1">
                        <a:latin typeface="Cambria Math" panose="02040503050406030204" pitchFamily="18" charset="0"/>
                      </a:rPr>
                      <m:t>𝑝</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smtClean="0"/>
                  <a:t>称为</a:t>
                </a:r>
                <a:r>
                  <a:rPr lang="zh-CN" altLang="en-US" b="1" dirty="0">
                    <a:solidFill>
                      <a:srgbClr val="C00000"/>
                    </a:solidFill>
                  </a:rPr>
                  <a:t>化</a:t>
                </a:r>
                <a:r>
                  <a:rPr lang="zh-CN" altLang="en-US" b="1" dirty="0" smtClean="0">
                    <a:solidFill>
                      <a:srgbClr val="C00000"/>
                    </a:solidFill>
                  </a:rPr>
                  <a:t>简律</a:t>
                </a:r>
                <a:endParaRPr lang="en-US" b="1" dirty="0" smtClean="0">
                  <a:solidFill>
                    <a:srgbClr val="C00000"/>
                  </a:solidFill>
                </a:endParaRPr>
              </a:p>
              <a:p>
                <a:endParaRPr lang="en-US" dirty="0" smtClean="0"/>
              </a:p>
              <a:p>
                <a:endParaRPr lang="en-US" dirty="0"/>
              </a:p>
              <a:p>
                <a:pPr lvl="0"/>
                <a:r>
                  <a:rPr lang="zh-CN" altLang="en-US" dirty="0" smtClean="0">
                    <a:solidFill>
                      <a:prstClr val="black"/>
                    </a:solidFill>
                  </a:rPr>
                  <a:t>也可以是</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𝑝</m:t>
                    </m:r>
                    <m:r>
                      <a:rPr lang="en-US" altLang="zh-CN" i="1" dirty="0" err="1">
                        <a:latin typeface="Cambria Math" panose="02040503050406030204" pitchFamily="18" charset="0"/>
                        <a:ea typeface="Cambria Math"/>
                      </a:rPr>
                      <m:t>∧</m:t>
                    </m:r>
                    <m:r>
                      <a:rPr lang="en-US" altLang="zh-CN" i="1" dirty="0" err="1">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smtClean="0">
                        <a:latin typeface="Cambria Math" panose="02040503050406030204" pitchFamily="18" charset="0"/>
                        <a:ea typeface="Cambria Math"/>
                      </a:rPr>
                      <m:t>→</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oMath>
                </a14:m>
                <a:endParaRPr lang="en-US" altLang="zh-CN" i="1" dirty="0" smtClean="0">
                  <a:latin typeface="Cambria Math"/>
                  <a:ea typeface="Cambria Math"/>
                </a:endParaRPr>
              </a:p>
              <a:p>
                <a:pPr lvl="0"/>
                <a:endParaRPr lang="en-US" altLang="zh-CN" dirty="0" smtClean="0">
                  <a:solidFill>
                    <a:prstClr val="black"/>
                  </a:solidFill>
                </a:endParaRPr>
              </a:p>
              <a:p>
                <a:pPr lvl="0" algn="just"/>
                <a:r>
                  <a:rPr lang="zh-CN" altLang="en-US" dirty="0" smtClean="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a:t>
                </a:r>
                <a:r>
                  <a:rPr lang="zh-CN" altLang="en-US" dirty="0" smtClean="0">
                    <a:solidFill>
                      <a:prstClr val="black"/>
                    </a:solidFill>
                  </a:rPr>
                  <a:t>和</a:t>
                </a:r>
                <a14:m>
                  <m:oMath xmlns:m="http://schemas.openxmlformats.org/officeDocument/2006/math">
                    <m:r>
                      <a:rPr lang="zh-CN" altLang="en-US" i="1" dirty="0">
                        <a:solidFill>
                          <a:prstClr val="black"/>
                        </a:solidFill>
                        <a:latin typeface="Cambria Math" panose="02040503050406030204" pitchFamily="18" charset="0"/>
                      </a:rPr>
                      <m:t>英语</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我</a:t>
                </a:r>
                <a:r>
                  <a:rPr lang="zh-CN" altLang="en-US" dirty="0">
                    <a:solidFill>
                      <a:prstClr val="black"/>
                    </a:solidFill>
                  </a:rPr>
                  <a:t>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10" name="Picture 9" descr="addin_tmp.png"/>
          <p:cNvPicPr>
            <a:picLocks noChangeAspect="1"/>
          </p:cNvPicPr>
          <p:nvPr>
            <p:custDataLst>
              <p:tags r:id="rId1"/>
            </p:custDataLst>
          </p:nvPr>
        </p:nvPicPr>
        <p:blipFill>
          <a:blip r:embed="rId4" cstate="print"/>
          <a:stretch>
            <a:fillRect/>
          </a:stretch>
        </p:blipFill>
        <p:spPr>
          <a:xfrm>
            <a:off x="1066800" y="1828800"/>
            <a:ext cx="1177290" cy="771525"/>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6:</a:t>
            </a:r>
            <a:r>
              <a:rPr lang="zh-CN" altLang="en-US" dirty="0" smtClean="0"/>
              <a:t>化简律</a:t>
            </a:r>
            <a:endParaRPr lang="en-US" dirty="0"/>
          </a:p>
        </p:txBody>
      </p:sp>
      <p:sp>
        <p:nvSpPr>
          <p:cNvPr id="5" name="日期占位符 4"/>
          <p:cNvSpPr>
            <a:spLocks noGrp="1"/>
          </p:cNvSpPr>
          <p:nvPr>
            <p:ph type="dt" sz="half" idx="10"/>
          </p:nvPr>
        </p:nvSpPr>
        <p:spPr/>
        <p:txBody>
          <a:bodyPr/>
          <a:lstStyle/>
          <a:p>
            <a:fld id="{125DE684-8F80-4109-8971-620615753973}"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13</a:t>
            </a:fld>
            <a:endParaRPr lang="zh-CN" altLang="en-US" dirty="0"/>
          </a:p>
        </p:txBody>
      </p:sp>
    </p:spTree>
    <p:extLst>
      <p:ext uri="{BB962C8B-B14F-4D97-AF65-F5344CB8AC3E}">
        <p14:creationId xmlns:p14="http://schemas.microsoft.com/office/powerpoint/2010/main" val="3985468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88824"/>
            <a:ext cx="11277599" cy="54369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altLang="zh-CN" dirty="0"/>
                  <a:t> </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 ∧ (</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m:t>
                    </m:r>
                    <m:r>
                      <a:rPr lang="en-US" altLang="zh-CN" i="1" dirty="0" smtClean="0">
                        <a:latin typeface="Cambria Math" panose="02040503050406030204" pitchFamily="18" charset="0"/>
                      </a:rPr>
                      <m:t> </m:t>
                    </m:r>
                  </m:oMath>
                </a14:m>
                <a:r>
                  <a:rPr lang="zh-CN" altLang="en-US" dirty="0" smtClean="0"/>
                  <a:t>称为</a:t>
                </a:r>
                <a:r>
                  <a:rPr lang="zh-CN" altLang="en-US" b="1" dirty="0" smtClean="0">
                    <a:solidFill>
                      <a:srgbClr val="C00000"/>
                    </a:solidFill>
                  </a:rPr>
                  <a:t>合取律</a:t>
                </a:r>
                <a:r>
                  <a:rPr lang="en-US" altLang="zh-CN" dirty="0" smtClean="0"/>
                  <a:t>(</a:t>
                </a:r>
                <a:r>
                  <a:rPr lang="zh-CN" altLang="en-US" dirty="0" smtClean="0"/>
                  <a:t>或称合取引入规则</a:t>
                </a:r>
                <a:r>
                  <a:rPr lang="en-US" altLang="zh-CN" dirty="0" smtClean="0"/>
                  <a:t>)</a:t>
                </a:r>
                <a:endParaRPr lang="en-US" dirty="0" smtClean="0"/>
              </a:p>
              <a:p>
                <a:endParaRPr lang="en-US" dirty="0"/>
              </a:p>
              <a:p>
                <a:endParaRPr lang="en-US" dirty="0" smtClean="0"/>
              </a:p>
              <a:p>
                <a:endParaRPr lang="en-US" dirty="0"/>
              </a:p>
              <a:p>
                <a:endParaRPr lang="en-US" dirty="0" smtClean="0"/>
              </a:p>
              <a:p>
                <a:pPr algn="just"/>
                <a:r>
                  <a:rPr lang="zh-CN" altLang="en-US" dirty="0" smtClean="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 </m:t>
                    </m:r>
                    <m:r>
                      <a:rPr lang="en-US" altLang="zh-CN" i="1" dirty="0" smtClean="0">
                        <a:solidFill>
                          <a:prstClr val="black"/>
                        </a:solidFill>
                        <a:latin typeface="Cambria Math" panose="02040503050406030204" pitchFamily="18" charset="0"/>
                      </a:rPr>
                      <m:t>𝑞</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smtClean="0"/>
                  <a:t>我</a:t>
                </a:r>
                <a:r>
                  <a:rPr lang="zh-CN" altLang="en-US" dirty="0"/>
                  <a:t>要</a:t>
                </a:r>
                <a:r>
                  <a:rPr lang="zh-CN" altLang="en-US" dirty="0" smtClean="0"/>
                  <a:t>学英语</a:t>
                </a:r>
                <a14:m>
                  <m:oMath xmlns:m="http://schemas.openxmlformats.org/officeDocument/2006/math">
                    <m:r>
                      <a:rPr lang="zh-CN" altLang="en-US" i="1">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我</a:t>
                </a:r>
                <a:r>
                  <a:rPr lang="zh-CN" altLang="en-US" dirty="0">
                    <a:solidFill>
                      <a:prstClr val="black"/>
                    </a:solidFill>
                  </a:rPr>
                  <a:t>要学习离散数学</a:t>
                </a:r>
                <a14:m>
                  <m:oMath xmlns:m="http://schemas.openxmlformats.org/officeDocument/2006/math">
                    <m:r>
                      <a:rPr lang="zh-CN" altLang="en-US" i="1" dirty="0">
                        <a:solidFill>
                          <a:prstClr val="black"/>
                        </a:solidFill>
                        <a:latin typeface="Cambria Math" panose="02040503050406030204" pitchFamily="18" charset="0"/>
                      </a:rPr>
                      <m:t>和英语</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4" cstate="print"/>
          <a:stretch>
            <a:fillRect/>
          </a:stretch>
        </p:blipFill>
        <p:spPr>
          <a:xfrm>
            <a:off x="1066800" y="1828800"/>
            <a:ext cx="1534478" cy="1168718"/>
          </a:xfrm>
          <a:prstGeom prst="rect">
            <a:avLst/>
          </a:prstGeom>
        </p:spPr>
      </p:pic>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7:</a:t>
            </a:r>
            <a:r>
              <a:rPr lang="zh-CN" altLang="en-US" dirty="0" smtClean="0"/>
              <a:t>合取律</a:t>
            </a:r>
            <a:endParaRPr lang="en-US" dirty="0"/>
          </a:p>
        </p:txBody>
      </p:sp>
      <p:sp>
        <p:nvSpPr>
          <p:cNvPr id="5" name="日期占位符 4"/>
          <p:cNvSpPr>
            <a:spLocks noGrp="1"/>
          </p:cNvSpPr>
          <p:nvPr>
            <p:ph type="dt" sz="half" idx="10"/>
          </p:nvPr>
        </p:nvSpPr>
        <p:spPr/>
        <p:txBody>
          <a:bodyPr/>
          <a:lstStyle/>
          <a:p>
            <a:fld id="{CC2462F5-F6FB-49EE-8196-832B60D4EF9F}"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14</a:t>
            </a:fld>
            <a:endParaRPr lang="zh-CN" altLang="en-US" dirty="0"/>
          </a:p>
        </p:txBody>
      </p:sp>
    </p:spTree>
    <p:extLst>
      <p:ext uri="{BB962C8B-B14F-4D97-AF65-F5344CB8AC3E}">
        <p14:creationId xmlns:p14="http://schemas.microsoft.com/office/powerpoint/2010/main" val="755958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1082457"/>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rPr>
                      <m:t>𝑝</m:t>
                    </m:r>
                    <m:r>
                      <a:rPr lang="en-US" altLang="zh-CN" i="1" dirty="0">
                        <a:latin typeface="Cambria Math" panose="02040503050406030204" pitchFamily="18" charset="0"/>
                      </a:rPr>
                      <m:t> ∨ </m:t>
                    </m:r>
                    <m:r>
                      <a:rPr lang="en-US" altLang="zh-CN" i="1" dirty="0">
                        <a:latin typeface="Cambria Math" panose="02040503050406030204" pitchFamily="18" charset="0"/>
                        <a:ea typeface="Cambria Math"/>
                      </a:rPr>
                      <m:t>𝑟</m:t>
                    </m:r>
                    <m:r>
                      <a:rPr lang="en-US" altLang="zh-CN" i="1" dirty="0">
                        <a:latin typeface="Cambria Math" panose="02040503050406030204" pitchFamily="18" charset="0"/>
                        <a:ea typeface="Cambria Math"/>
                      </a:rPr>
                      <m:t> ) ∧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a:latin typeface="Cambria Math" panose="02040503050406030204" pitchFamily="18" charset="0"/>
                        <a:ea typeface="Cambria Math"/>
                      </a:rPr>
                      <m:t>𝑟</m:t>
                    </m:r>
                    <m:r>
                      <a:rPr lang="en-US" altLang="zh-CN" i="1" dirty="0" smtClean="0">
                        <a:latin typeface="Cambria Math" panose="02040503050406030204" pitchFamily="18" charset="0"/>
                        <a:ea typeface="Cambria Math"/>
                      </a:rPr>
                      <m:t>)</m:t>
                    </m:r>
                  </m:oMath>
                </a14:m>
                <a:r>
                  <a:rPr lang="zh-CN" altLang="en-US" dirty="0" smtClean="0"/>
                  <a:t>称为</a:t>
                </a:r>
                <a:r>
                  <a:rPr lang="zh-CN" altLang="en-US" b="1" dirty="0">
                    <a:solidFill>
                      <a:srgbClr val="C00000"/>
                    </a:solidFill>
                  </a:rPr>
                  <a:t>消解</a:t>
                </a:r>
                <a:r>
                  <a:rPr lang="zh-CN" altLang="en-US" b="1" dirty="0" smtClean="0">
                    <a:solidFill>
                      <a:srgbClr val="C00000"/>
                    </a:solidFill>
                  </a:rPr>
                  <a:t>律</a:t>
                </a:r>
                <a:r>
                  <a:rPr lang="en-US" altLang="zh-CN" dirty="0" smtClean="0"/>
                  <a:t>. </a:t>
                </a:r>
              </a:p>
              <a:p>
                <a:pPr>
                  <a:lnSpc>
                    <a:spcPct val="100000"/>
                  </a:lnSpc>
                </a:pPr>
                <a:r>
                  <a:rPr lang="zh-CN" altLang="en-US" dirty="0" smtClean="0"/>
                  <a:t>在</a:t>
                </a:r>
                <a:r>
                  <a:rPr lang="en-US" altLang="zh-CN" dirty="0" smtClean="0"/>
                  <a:t>AI</a:t>
                </a:r>
                <a:r>
                  <a:rPr lang="zh-CN" altLang="en-US" dirty="0" smtClean="0"/>
                  <a:t>中有重要的作用</a:t>
                </a:r>
                <a:r>
                  <a:rPr lang="en-US" altLang="zh-CN" dirty="0" smtClean="0"/>
                  <a:t>, </a:t>
                </a:r>
                <a:r>
                  <a:rPr lang="zh-CN" altLang="en-US" dirty="0" smtClean="0"/>
                  <a:t>被广泛使用在</a:t>
                </a:r>
                <a:r>
                  <a:rPr lang="en-US" altLang="zh-CN" dirty="0" smtClean="0"/>
                  <a:t>Prolog</a:t>
                </a:r>
                <a:r>
                  <a:rPr lang="zh-CN" altLang="en-US" dirty="0" smtClean="0"/>
                  <a:t>语言中</a:t>
                </a:r>
                <a:r>
                  <a:rPr lang="en-US" altLang="zh-CN" dirty="0" smtClean="0"/>
                  <a:t>.</a:t>
                </a:r>
                <a:r>
                  <a:rPr lang="en-US" altLang="zh-CN" i="1" dirty="0">
                    <a:latin typeface="Cambria Math"/>
                    <a:ea typeface="Cambria Math"/>
                  </a:rPr>
                  <a:t> </a:t>
                </a:r>
                <a14:m>
                  <m:oMath xmlns:m="http://schemas.openxmlformats.org/officeDocument/2006/math">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r>
                      <a:rPr lang="en-US" altLang="zh-CN" i="1" dirty="0" smtClean="0">
                        <a:latin typeface="Cambria Math" panose="02040503050406030204" pitchFamily="18" charset="0"/>
                        <a:ea typeface="Cambria Math"/>
                      </a:rPr>
                      <m:t>𝑟</m:t>
                    </m:r>
                  </m:oMath>
                </a14:m>
                <a:r>
                  <a:rPr lang="zh-CN" altLang="en-US" dirty="0" smtClean="0"/>
                  <a:t>称为消解式</a:t>
                </a:r>
                <a:endParaRPr lang="en-US" altLang="zh-CN" dirty="0" smtClean="0"/>
              </a:p>
              <a:p>
                <a:pPr>
                  <a:lnSpc>
                    <a:spcPct val="100000"/>
                  </a:lnSpc>
                </a:pPr>
                <a:endParaRPr lang="en-US" dirty="0" smtClean="0"/>
              </a:p>
              <a:p>
                <a:pPr>
                  <a:lnSpc>
                    <a:spcPct val="100000"/>
                  </a:lnSpc>
                </a:pPr>
                <a:endParaRPr lang="en-US" dirty="0"/>
              </a:p>
              <a:p>
                <a:pPr>
                  <a:lnSpc>
                    <a:spcPct val="100000"/>
                  </a:lnSpc>
                </a:pPr>
                <a:endParaRPr lang="en-US" dirty="0" smtClean="0"/>
              </a:p>
              <a:p>
                <a:pPr lvl="0" algn="just"/>
                <a:r>
                  <a:rPr lang="zh-CN" altLang="en-US" dirty="0" smtClean="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我要学离散数学</a:t>
                </a:r>
                <a14:m>
                  <m:oMath xmlns:m="http://schemas.openxmlformats.org/officeDocument/2006/math">
                    <m:r>
                      <a:rPr lang="zh-CN" altLang="en-US" i="1">
                        <a:solidFill>
                          <a:prstClr val="black"/>
                        </a:solidFill>
                        <a:latin typeface="Cambria Math" panose="02040503050406030204" pitchFamily="18" charset="0"/>
                      </a:rPr>
                      <m:t>”</m:t>
                    </m:r>
                  </m:oMath>
                </a14:m>
                <a:r>
                  <a:rPr lang="zh-CN" altLang="en-US" i="0" dirty="0" smtClean="0">
                    <a:solidFill>
                      <a:prstClr val="black"/>
                    </a:solidFill>
                    <a:latin typeface="+mj-lt"/>
                  </a:rPr>
                  <a:t> </a:t>
                </a:r>
                <a:r>
                  <a:rPr lang="en-US" altLang="zh-CN" dirty="0">
                    <a:solidFill>
                      <a:prstClr val="black"/>
                    </a:solidFill>
                  </a:rPr>
                  <a:t>q</a:t>
                </a:r>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我要学习英语</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 </a:t>
                </a:r>
                <a14:m>
                  <m:oMath xmlns:m="http://schemas.openxmlformats.org/officeDocument/2006/math">
                    <m:r>
                      <a:rPr lang="en-US" altLang="zh-CN" i="1" dirty="0" smtClean="0">
                        <a:solidFill>
                          <a:prstClr val="black"/>
                        </a:solidFill>
                        <a:latin typeface="Cambria Math" panose="02040503050406030204" pitchFamily="18" charset="0"/>
                      </a:rPr>
                      <m:t>𝑟</m:t>
                    </m:r>
                  </m:oMath>
                </a14:m>
                <a:r>
                  <a:rPr lang="zh-CN" altLang="en-US" dirty="0" smtClean="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a:t>
                </a:r>
                <a:r>
                  <a:rPr lang="zh-CN" altLang="en-US" dirty="0" smtClean="0">
                    <a:solidFill>
                      <a:prstClr val="black"/>
                    </a:solidFill>
                  </a:rPr>
                  <a:t>学习数据库</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假设语句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我不会学习</a:t>
                </a:r>
                <a:r>
                  <a:rPr lang="zh-CN" altLang="en-US" dirty="0">
                    <a:solidFill>
                      <a:prstClr val="black"/>
                    </a:solidFill>
                  </a:rPr>
                  <a:t>离散数学</a:t>
                </a:r>
                <a:r>
                  <a:rPr lang="en-US" altLang="zh-CN" dirty="0" smtClean="0">
                    <a:solidFill>
                      <a:prstClr val="black"/>
                    </a:solidFill>
                  </a:rPr>
                  <a:t>, </a:t>
                </a:r>
                <a:r>
                  <a:rPr lang="zh-CN" altLang="en-US" dirty="0" smtClean="0">
                    <a:solidFill>
                      <a:prstClr val="black"/>
                    </a:solidFill>
                  </a:rPr>
                  <a:t>或者</a:t>
                </a:r>
                <a14:m>
                  <m:oMath xmlns:m="http://schemas.openxmlformats.org/officeDocument/2006/math">
                    <m:r>
                      <a:rPr lang="zh-CN" altLang="en-US" i="1" dirty="0">
                        <a:solidFill>
                          <a:prstClr val="black"/>
                        </a:solidFill>
                        <a:latin typeface="Cambria Math" panose="02040503050406030204" pitchFamily="18" charset="0"/>
                      </a:rPr>
                      <m:t>我</m:t>
                    </m:r>
                    <m:r>
                      <a:rPr lang="zh-CN" altLang="en-US" i="1" dirty="0" smtClean="0">
                        <a:solidFill>
                          <a:prstClr val="black"/>
                        </a:solidFill>
                        <a:latin typeface="Cambria Math" panose="02040503050406030204" pitchFamily="18" charset="0"/>
                      </a:rPr>
                      <m:t>要</m:t>
                    </m:r>
                    <m:r>
                      <a:rPr lang="zh-CN" altLang="en-US" i="1" dirty="0">
                        <a:solidFill>
                          <a:prstClr val="black"/>
                        </a:solidFill>
                        <a:latin typeface="Cambria Math" panose="02040503050406030204" pitchFamily="18" charset="0"/>
                      </a:rPr>
                      <m:t>学习</m:t>
                    </m:r>
                    <m:r>
                      <a:rPr lang="zh-CN" altLang="en-US" i="1" dirty="0" smtClean="0">
                        <a:solidFill>
                          <a:prstClr val="black"/>
                        </a:solidFill>
                        <a:latin typeface="Cambria Math" panose="02040503050406030204" pitchFamily="18" charset="0"/>
                      </a:rPr>
                      <m:t>英语</m:t>
                    </m:r>
                    <m:r>
                      <a:rPr lang="zh-CN" altLang="en-US" i="1">
                        <a:solidFill>
                          <a:prstClr val="black"/>
                        </a:solidFill>
                        <a:latin typeface="Cambria Math" panose="02040503050406030204" pitchFamily="18" charset="0"/>
                      </a:rPr>
                      <m:t>”</m:t>
                    </m:r>
                  </m:oMath>
                </a14:m>
                <a:r>
                  <a:rPr lang="zh-CN" altLang="en-US" dirty="0">
                    <a:solidFill>
                      <a:prstClr val="black"/>
                    </a:solidFill>
                  </a:rPr>
                  <a:t>和</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我要</a:t>
                </a:r>
                <a:r>
                  <a:rPr lang="zh-CN" altLang="en-US" dirty="0" smtClean="0">
                    <a:solidFill>
                      <a:prstClr val="black"/>
                    </a:solidFill>
                  </a:rPr>
                  <a:t>学离散数学</a:t>
                </a:r>
                <a:r>
                  <a:rPr lang="en-US" altLang="zh-CN" dirty="0" smtClean="0">
                    <a:solidFill>
                      <a:prstClr val="black"/>
                    </a:solidFill>
                  </a:rPr>
                  <a:t>, </a:t>
                </a:r>
                <a:r>
                  <a:rPr lang="zh-CN" altLang="en-US" dirty="0" smtClean="0">
                    <a:solidFill>
                      <a:prstClr val="black"/>
                    </a:solidFill>
                  </a:rPr>
                  <a:t>或者</a:t>
                </a:r>
                <a14:m>
                  <m:oMath xmlns:m="http://schemas.openxmlformats.org/officeDocument/2006/math">
                    <m:r>
                      <a:rPr lang="zh-CN" altLang="en-US" i="1" dirty="0">
                        <a:solidFill>
                          <a:prstClr val="black"/>
                        </a:solidFill>
                        <a:latin typeface="Cambria Math" panose="02040503050406030204" pitchFamily="18" charset="0"/>
                      </a:rPr>
                      <m:t>我</m:t>
                    </m:r>
                    <m:r>
                      <a:rPr lang="zh-CN" altLang="en-US" i="1" dirty="0" smtClean="0">
                        <a:solidFill>
                          <a:prstClr val="black"/>
                        </a:solidFill>
                        <a:latin typeface="Cambria Math" panose="02040503050406030204" pitchFamily="18" charset="0"/>
                      </a:rPr>
                      <m:t>要</m:t>
                    </m:r>
                    <m:r>
                      <a:rPr lang="zh-CN" altLang="en-US" i="1" dirty="0">
                        <a:solidFill>
                          <a:prstClr val="black"/>
                        </a:solidFill>
                        <a:latin typeface="Cambria Math" panose="02040503050406030204" pitchFamily="18" charset="0"/>
                      </a:rPr>
                      <m:t>学习</m:t>
                    </m:r>
                    <m:r>
                      <a:rPr lang="zh-CN" altLang="en-US" i="1" dirty="0" smtClean="0">
                        <a:solidFill>
                          <a:prstClr val="black"/>
                        </a:solidFill>
                        <a:latin typeface="Cambria Math" panose="02040503050406030204" pitchFamily="18" charset="0"/>
                      </a:rPr>
                      <m:t>数据库</m:t>
                    </m:r>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我</a:t>
                </a:r>
                <a:r>
                  <a:rPr lang="zh-CN" altLang="en-US" dirty="0">
                    <a:solidFill>
                      <a:prstClr val="black"/>
                    </a:solidFill>
                  </a:rPr>
                  <a:t>要</a:t>
                </a:r>
                <a:r>
                  <a:rPr lang="zh-CN" altLang="en-US" dirty="0" smtClean="0">
                    <a:solidFill>
                      <a:prstClr val="black"/>
                    </a:solidFill>
                  </a:rPr>
                  <a:t>学习英语</a:t>
                </a:r>
                <a:r>
                  <a:rPr lang="en-US" altLang="zh-CN" dirty="0" smtClean="0">
                    <a:solidFill>
                      <a:prstClr val="black"/>
                    </a:solidFill>
                  </a:rPr>
                  <a:t>, </a:t>
                </a:r>
                <a:r>
                  <a:rPr lang="zh-CN" altLang="en-US" dirty="0" smtClean="0">
                    <a:solidFill>
                      <a:prstClr val="black"/>
                    </a:solidFill>
                  </a:rPr>
                  <a:t>或者我要学习数据库</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smtClean="0">
                    <a:solidFill>
                      <a:prstClr val="black"/>
                    </a:solidFill>
                  </a:rPr>
                  <a:t>.</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99" t="-1310" r="-1110"/>
                </a:stretch>
              </a:blipFill>
            </p:spPr>
            <p:txBody>
              <a:bodyPr/>
              <a:lstStyle/>
              <a:p>
                <a:r>
                  <a:rPr lang="zh-CN" altLang="en-US">
                    <a:noFill/>
                  </a:rPr>
                  <a:t> </a:t>
                </a:r>
              </a:p>
            </p:txBody>
          </p:sp>
        </mc:Fallback>
      </mc:AlternateContent>
      <p:pic>
        <p:nvPicPr>
          <p:cNvPr id="7" name="Picture 6" descr="addin_tmp.png"/>
          <p:cNvPicPr>
            <a:picLocks noChangeAspect="1"/>
          </p:cNvPicPr>
          <p:nvPr>
            <p:custDataLst>
              <p:tags r:id="rId1"/>
            </p:custDataLst>
          </p:nvPr>
        </p:nvPicPr>
        <p:blipFill>
          <a:blip r:embed="rId5" cstate="print"/>
          <a:stretch>
            <a:fillRect/>
          </a:stretch>
        </p:blipFill>
        <p:spPr>
          <a:xfrm>
            <a:off x="990600" y="2240710"/>
            <a:ext cx="1525905" cy="1225868"/>
          </a:xfrm>
          <a:prstGeom prst="rect">
            <a:avLst/>
          </a:prstGeom>
        </p:spPr>
      </p:pic>
      <p:sp>
        <p:nvSpPr>
          <p:cNvPr id="9"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8:</a:t>
            </a:r>
            <a:r>
              <a:rPr lang="zh-CN" altLang="en-US" dirty="0" smtClean="0"/>
              <a:t>消解律</a:t>
            </a:r>
            <a:endParaRPr lang="en-US" dirty="0"/>
          </a:p>
        </p:txBody>
      </p:sp>
      <p:sp>
        <p:nvSpPr>
          <p:cNvPr id="5" name="日期占位符 4"/>
          <p:cNvSpPr>
            <a:spLocks noGrp="1"/>
          </p:cNvSpPr>
          <p:nvPr>
            <p:ph type="dt" sz="half" idx="10"/>
          </p:nvPr>
        </p:nvSpPr>
        <p:spPr/>
        <p:txBody>
          <a:bodyPr/>
          <a:lstStyle/>
          <a:p>
            <a:fld id="{AB92B04E-1DFA-4389-ACF4-BC4333B50882}" type="datetime1">
              <a:rPr lang="zh-CN" altLang="en-US" smtClean="0"/>
              <a:t>2024/11/5</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15</a:t>
            </a:fld>
            <a:endParaRPr lang="zh-CN" altLang="en-US" dirty="0"/>
          </a:p>
        </p:txBody>
      </p:sp>
    </p:spTree>
    <p:extLst>
      <p:ext uri="{BB962C8B-B14F-4D97-AF65-F5344CB8AC3E}">
        <p14:creationId xmlns:p14="http://schemas.microsoft.com/office/powerpoint/2010/main" val="42604707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54418"/>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b="0" i="1" dirty="0" smtClean="0">
                        <a:latin typeface="Cambria Math" panose="02040503050406030204" pitchFamily="18" charset="0"/>
                        <a:ea typeface="Cambria Math"/>
                      </a:rPr>
                      <m:t>𝑟</m:t>
                    </m:r>
                    <m:r>
                      <a:rPr lang="en-US" altLang="zh-CN" i="1" dirty="0" err="1">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𝑠</m:t>
                    </m:r>
                    <m:r>
                      <a:rPr lang="en-US" altLang="zh-CN" i="1" dirty="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𝑝</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a:rPr>
                      <m:t>𝑟</m:t>
                    </m:r>
                    <m:r>
                      <a:rPr lang="en-US" altLang="zh-CN" b="0" i="1" dirty="0" smtClean="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𝑞</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a:rPr>
                      <m:t>𝑠</m:t>
                    </m:r>
                    <m:r>
                      <a:rPr lang="en-US" altLang="zh-CN" i="1" dirty="0" smtClean="0">
                        <a:latin typeface="Cambria Math" panose="02040503050406030204" pitchFamily="18" charset="0"/>
                        <a:ea typeface="Cambria Math"/>
                      </a:rPr>
                      <m:t>)</m:t>
                    </m:r>
                  </m:oMath>
                </a14:m>
                <a:r>
                  <a:rPr lang="zh-CN" altLang="en-US" dirty="0" smtClean="0"/>
                  <a:t>称为</a:t>
                </a:r>
                <a:r>
                  <a:rPr lang="zh-CN" altLang="en-US" b="1" dirty="0" smtClean="0">
                    <a:solidFill>
                      <a:srgbClr val="C00000"/>
                    </a:solidFill>
                  </a:rPr>
                  <a:t>构造性二难推理</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oMath>
                  </m:oMathPara>
                </a14:m>
                <a:endParaRPr lang="en-US" altLang="zh-CN" i="1" dirty="0" smtClean="0">
                  <a:latin typeface="Cambria Math" panose="02040503050406030204" pitchFamily="18" charset="0"/>
                  <a:ea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a:rPr>
                        <m:t>𝑟</m:t>
                      </m:r>
                      <m:r>
                        <a:rPr lang="en-US" altLang="zh-CN" i="1" dirty="0" err="1">
                          <a:latin typeface="Cambria Math" panose="02040503050406030204" pitchFamily="18" charset="0"/>
                          <a:ea typeface="Cambria Math"/>
                        </a:rPr>
                        <m:t>→</m:t>
                      </m:r>
                      <m:r>
                        <a:rPr lang="en-US" altLang="zh-CN" i="1" dirty="0">
                          <a:latin typeface="Cambria Math" panose="02040503050406030204" pitchFamily="18" charset="0"/>
                          <a:ea typeface="Cambria Math"/>
                        </a:rPr>
                        <m:t>𝑠</m:t>
                      </m:r>
                    </m:oMath>
                  </m:oMathPara>
                </a14:m>
                <a:endParaRPr lang="en-US" altLang="zh-CN" i="1" dirty="0" smtClean="0">
                  <a:latin typeface="Cambria Math" panose="02040503050406030204" pitchFamily="18" charset="0"/>
                  <a:ea typeface="Cambria Math"/>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a:rPr>
                        <m:t>𝑟</m:t>
                      </m:r>
                    </m:oMath>
                  </m:oMathPara>
                </a14:m>
                <a:endParaRPr lang="en-US" altLang="zh-CN" dirty="0" smtClean="0"/>
              </a:p>
              <a:p>
                <a:pPr marL="0" indent="0">
                  <a:buNone/>
                </a:pPr>
                <a:r>
                  <a:rPr lang="en-US" altLang="zh-CN" dirty="0" smtClean="0">
                    <a:ea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a:rPr>
                      <m:t>𝑠</m:t>
                    </m:r>
                  </m:oMath>
                </a14:m>
                <a:endParaRPr lang="en-US" altLang="zh-CN" dirty="0" smtClean="0"/>
              </a:p>
              <a:p>
                <a:pPr algn="just"/>
                <a:endParaRPr lang="en-US" altLang="zh-CN" dirty="0" smtClean="0"/>
              </a:p>
              <a:p>
                <a:pPr algn="just"/>
                <a:r>
                  <a:rPr lang="zh-CN" altLang="en-US" dirty="0" smtClean="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𝑟</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smtClean="0"/>
                  <a:t>我会得到成绩</a:t>
                </a:r>
                <a:r>
                  <a:rPr lang="en-US" altLang="zh-CN" dirty="0" smtClean="0"/>
                  <a:t>A</a:t>
                </a:r>
                <a14:m>
                  <m:oMath xmlns:m="http://schemas.openxmlformats.org/officeDocument/2006/math">
                    <m:r>
                      <a:rPr lang="zh-CN" altLang="en-US" i="1">
                        <a:latin typeface="Cambria Math" panose="02040503050406030204" pitchFamily="18" charset="0"/>
                      </a:rPr>
                      <m:t>”</m:t>
                    </m:r>
                  </m:oMath>
                </a14:m>
                <a:r>
                  <a:rPr lang="zh-CN" altLang="en-US" dirty="0" smtClean="0"/>
                  <a:t> </a:t>
                </a:r>
                <a14:m>
                  <m:oMath xmlns:m="http://schemas.openxmlformats.org/officeDocument/2006/math">
                    <m:r>
                      <a:rPr lang="en-US" altLang="zh-CN" i="1" dirty="0" smtClean="0">
                        <a:latin typeface="Cambria Math" panose="02040503050406030204" pitchFamily="18" charset="0"/>
                      </a:rPr>
                      <m:t>𝑠</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smtClean="0"/>
                  <a:t>我会看一场电影</a:t>
                </a:r>
                <a14:m>
                  <m:oMath xmlns:m="http://schemas.openxmlformats.org/officeDocument/2006/math">
                    <m:r>
                      <a:rPr lang="zh-CN" altLang="en-US" i="1">
                        <a:latin typeface="Cambria Math" panose="02040503050406030204" pitchFamily="18" charset="0"/>
                      </a:rPr>
                      <m:t>”</m:t>
                    </m:r>
                  </m:oMath>
                </a14:m>
                <a:r>
                  <a:rPr lang="en-US" altLang="zh-CN" dirty="0" smtClean="0"/>
                  <a:t>. </a:t>
                </a:r>
                <a:r>
                  <a:rPr lang="zh-CN" altLang="en-US" dirty="0" smtClean="0"/>
                  <a:t>假设</a:t>
                </a:r>
                <a:r>
                  <a:rPr lang="zh-CN" altLang="en-US" dirty="0"/>
                  <a:t>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en-US" altLang="zh-CN" dirty="0" smtClean="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m:t>
                    </m:r>
                  </m:oMath>
                </a14:m>
                <a:r>
                  <a:rPr lang="zh-CN" altLang="en-US" dirty="0" smtClean="0"/>
                  <a:t>如果我得到</a:t>
                </a:r>
                <a:r>
                  <a:rPr lang="zh-CN" altLang="en-US" dirty="0"/>
                  <a:t>成绩</a:t>
                </a:r>
                <a:r>
                  <a:rPr lang="en-US" altLang="zh-CN" dirty="0"/>
                  <a:t>A</a:t>
                </a:r>
                <a:r>
                  <a:rPr lang="en-US" altLang="zh-CN" dirty="0" smtClean="0"/>
                  <a:t>, </a:t>
                </a:r>
                <a:r>
                  <a:rPr lang="zh-CN" altLang="en-US" dirty="0" smtClean="0"/>
                  <a:t>我</a:t>
                </a:r>
                <a:r>
                  <a:rPr lang="zh-CN" altLang="en-US" dirty="0"/>
                  <a:t>会</a:t>
                </a:r>
                <a:r>
                  <a:rPr lang="zh-CN" altLang="en-US" dirty="0" smtClean="0"/>
                  <a:t>看一场电影</a:t>
                </a:r>
                <a14:m>
                  <m:oMath xmlns:m="http://schemas.openxmlformats.org/officeDocument/2006/math">
                    <m:r>
                      <a:rPr lang="zh-CN" altLang="en-US" i="1">
                        <a:latin typeface="Cambria Math" panose="02040503050406030204" pitchFamily="18" charset="0"/>
                      </a:rPr>
                      <m:t>”</m:t>
                    </m:r>
                    <m:r>
                      <a:rPr lang="en-US" altLang="zh-CN" b="0" i="0" smtClean="0">
                        <a:latin typeface="Cambria Math" panose="02040503050406030204" pitchFamily="18" charset="0"/>
                      </a:rPr>
                      <m:t>, </m:t>
                    </m:r>
                  </m:oMath>
                </a14:m>
                <a:r>
                  <a:rPr lang="zh-CN" altLang="en-US" dirty="0" smtClean="0"/>
                  <a:t>和</a:t>
                </a:r>
                <a14:m>
                  <m:oMath xmlns:m="http://schemas.openxmlformats.org/officeDocument/2006/math">
                    <m:r>
                      <a:rPr lang="zh-CN" altLang="en-US" i="1">
                        <a:latin typeface="Cambria Math" panose="02040503050406030204" pitchFamily="18" charset="0"/>
                      </a:rPr>
                      <m:t>“</m:t>
                    </m:r>
                  </m:oMath>
                </a14:m>
                <a:r>
                  <a:rPr lang="zh-CN" altLang="en-US" dirty="0" smtClean="0"/>
                  <a:t>天正在下雪</a:t>
                </a:r>
                <a:r>
                  <a:rPr lang="en-US" altLang="zh-CN" dirty="0" smtClean="0"/>
                  <a:t>, </a:t>
                </a:r>
                <a:r>
                  <a:rPr lang="zh-CN" altLang="en-US" dirty="0" smtClean="0"/>
                  <a:t>或者我得到成绩</a:t>
                </a:r>
                <a:r>
                  <a:rPr lang="en-US" altLang="zh-CN" dirty="0" smtClean="0"/>
                  <a:t>A</a:t>
                </a:r>
                <a14:m>
                  <m:oMath xmlns:m="http://schemas.openxmlformats.org/officeDocument/2006/math">
                    <m:r>
                      <a:rPr lang="zh-CN" altLang="en-US" i="1">
                        <a:latin typeface="Cambria Math" panose="02040503050406030204" pitchFamily="18" charset="0"/>
                      </a:rPr>
                      <m:t>”</m:t>
                    </m:r>
                  </m:oMath>
                </a14:m>
                <a:r>
                  <a:rPr lang="zh-CN" altLang="en-US" dirty="0" smtClean="0"/>
                  <a:t>都为</a:t>
                </a:r>
                <a:r>
                  <a:rPr lang="zh-CN" altLang="en-US" dirty="0"/>
                  <a:t>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smtClean="0"/>
                  <a:t>我</a:t>
                </a:r>
                <a:r>
                  <a:rPr lang="zh-CN" altLang="en-US" dirty="0"/>
                  <a:t>学习离散数学</a:t>
                </a:r>
                <a:r>
                  <a:rPr lang="en-US" altLang="zh-CN" dirty="0"/>
                  <a:t>, </a:t>
                </a:r>
                <a:r>
                  <a:rPr lang="zh-CN" altLang="en-US" dirty="0"/>
                  <a:t>或者我看一场电影</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endParaRPr lang="en-US" altLang="zh-CN" b="1" i="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999"/>
                </a:stretch>
              </a:blipFill>
            </p:spPr>
            <p:txBody>
              <a:bodyPr/>
              <a:lstStyle/>
              <a:p>
                <a:r>
                  <a:rPr lang="zh-CN" altLang="en-US">
                    <a:noFill/>
                  </a:rPr>
                  <a:t> </a:t>
                </a:r>
              </a:p>
            </p:txBody>
          </p:sp>
        </mc:Fallback>
      </mc:AlternateContent>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9:</a:t>
            </a:r>
            <a:r>
              <a:rPr lang="zh-CN" altLang="en-US" dirty="0" smtClean="0"/>
              <a:t>构造性二难推理</a:t>
            </a:r>
            <a:endParaRPr lang="en-US" dirty="0"/>
          </a:p>
        </p:txBody>
      </p:sp>
      <p:sp>
        <p:nvSpPr>
          <p:cNvPr id="5" name="日期占位符 4"/>
          <p:cNvSpPr>
            <a:spLocks noGrp="1"/>
          </p:cNvSpPr>
          <p:nvPr>
            <p:ph type="dt" sz="half" idx="10"/>
          </p:nvPr>
        </p:nvSpPr>
        <p:spPr/>
        <p:txBody>
          <a:bodyPr/>
          <a:lstStyle/>
          <a:p>
            <a:fld id="{430D46E0-CCD4-437C-AD6B-28F911335963}"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16</a:t>
            </a:fld>
            <a:endParaRPr lang="zh-CN" altLang="en-US" dirty="0"/>
          </a:p>
        </p:txBody>
      </p:sp>
      <p:cxnSp>
        <p:nvCxnSpPr>
          <p:cNvPr id="4" name="直接连接符 3"/>
          <p:cNvCxnSpPr/>
          <p:nvPr/>
        </p:nvCxnSpPr>
        <p:spPr>
          <a:xfrm>
            <a:off x="5257800" y="3048000"/>
            <a:ext cx="1676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3963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54418"/>
            <a:ext cx="11277599" cy="457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b="0" i="1" dirty="0" smtClean="0">
                        <a:latin typeface="Cambria Math" panose="02040503050406030204" pitchFamily="18" charset="0"/>
                        <a:ea typeface="Cambria Math"/>
                      </a:rPr>
                      <m:t>𝑟</m:t>
                    </m:r>
                    <m:r>
                      <a:rPr lang="en-US" altLang="zh-CN" i="1" dirty="0" err="1">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𝑠</m:t>
                    </m:r>
                    <m:r>
                      <a:rPr lang="en-US" altLang="zh-CN" i="1" dirty="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a:rPr>
                      <m:t>𝑞</m:t>
                    </m:r>
                    <m:r>
                      <a:rPr lang="en-US" altLang="zh-CN" b="0"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𝑠</m:t>
                    </m:r>
                    <m:r>
                      <a:rPr lang="en-US" altLang="zh-CN" b="0" i="1" dirty="0" smtClean="0">
                        <a:latin typeface="Cambria Math" panose="02040503050406030204" pitchFamily="18" charset="0"/>
                        <a:ea typeface="Cambria Math"/>
                      </a:rPr>
                      <m:t>)</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𝑟</m:t>
                    </m:r>
                    <m:r>
                      <a:rPr lang="en-US" altLang="zh-CN" i="1" dirty="0" smtClean="0">
                        <a:latin typeface="Cambria Math" panose="02040503050406030204" pitchFamily="18" charset="0"/>
                        <a:ea typeface="Cambria Math"/>
                      </a:rPr>
                      <m:t>)</m:t>
                    </m:r>
                  </m:oMath>
                </a14:m>
                <a:r>
                  <a:rPr lang="zh-CN" altLang="en-US" dirty="0" smtClean="0"/>
                  <a:t>称为</a:t>
                </a:r>
                <a:r>
                  <a:rPr lang="zh-CN" altLang="en-US" b="1" dirty="0">
                    <a:solidFill>
                      <a:srgbClr val="C00000"/>
                    </a:solidFill>
                  </a:rPr>
                  <a:t>破坏</a:t>
                </a:r>
                <a:r>
                  <a:rPr lang="zh-CN" altLang="en-US" b="1" dirty="0" smtClean="0">
                    <a:solidFill>
                      <a:srgbClr val="C00000"/>
                    </a:solidFill>
                  </a:rPr>
                  <a:t>性二难推理</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oMath>
                  </m:oMathPara>
                </a14:m>
                <a:endParaRPr lang="en-US" altLang="zh-CN" b="1" i="1"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a:rPr>
                        <m:t>𝑟</m:t>
                      </m:r>
                      <m:r>
                        <a:rPr lang="en-US" altLang="zh-CN" i="1" dirty="0" err="1">
                          <a:latin typeface="Cambria Math" panose="02040503050406030204" pitchFamily="18" charset="0"/>
                          <a:ea typeface="Cambria Math"/>
                        </a:rPr>
                        <m:t>→</m:t>
                      </m:r>
                      <m:r>
                        <a:rPr lang="en-US" altLang="zh-CN" i="1" dirty="0">
                          <a:latin typeface="Cambria Math" panose="02040503050406030204" pitchFamily="18" charset="0"/>
                          <a:ea typeface="Cambria Math"/>
                        </a:rPr>
                        <m:t>𝑠</m:t>
                      </m:r>
                    </m:oMath>
                  </m:oMathPara>
                </a14:m>
                <a:endParaRPr lang="en-US" altLang="zh-CN" b="1" i="1" dirty="0">
                  <a:solidFill>
                    <a:srgbClr val="C00000"/>
                  </a:solidFill>
                </a:endParaRPr>
              </a:p>
              <a:p>
                <a:pPr marL="0" inden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𝑞</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𝑠</m:t>
                      </m:r>
                    </m:oMath>
                  </m:oMathPara>
                </a14:m>
                <a:endParaRPr lang="en-US" altLang="zh-CN" dirty="0" smtClean="0"/>
              </a:p>
              <a:p>
                <a:pPr marL="0" indent="0">
                  <a:buNone/>
                </a:pPr>
                <a:r>
                  <a:rPr lang="en-US" altLang="zh-CN" dirty="0" smtClean="0">
                    <a:ea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𝑟</m:t>
                    </m:r>
                  </m:oMath>
                </a14:m>
                <a:endParaRPr lang="en-US" altLang="zh-CN" dirty="0" smtClean="0"/>
              </a:p>
              <a:p>
                <a:pPr algn="just"/>
                <a:endParaRPr lang="en-US" altLang="zh-CN" dirty="0" smtClean="0"/>
              </a:p>
              <a:p>
                <a:pPr algn="just"/>
                <a:r>
                  <a:rPr lang="zh-CN" altLang="en-US" dirty="0" smtClean="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𝑟</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smtClean="0"/>
                  <a:t>我会得到成绩</a:t>
                </a:r>
                <a:r>
                  <a:rPr lang="en-US" altLang="zh-CN" dirty="0" smtClean="0"/>
                  <a:t>A</a:t>
                </a:r>
                <a14:m>
                  <m:oMath xmlns:m="http://schemas.openxmlformats.org/officeDocument/2006/math">
                    <m:r>
                      <a:rPr lang="zh-CN" altLang="en-US" i="1">
                        <a:latin typeface="Cambria Math" panose="02040503050406030204" pitchFamily="18" charset="0"/>
                      </a:rPr>
                      <m:t>”</m:t>
                    </m:r>
                  </m:oMath>
                </a14:m>
                <a:r>
                  <a:rPr lang="zh-CN" altLang="en-US" dirty="0" smtClean="0"/>
                  <a:t> </a:t>
                </a:r>
                <a14:m>
                  <m:oMath xmlns:m="http://schemas.openxmlformats.org/officeDocument/2006/math">
                    <m:r>
                      <a:rPr lang="en-US" altLang="zh-CN" i="1" dirty="0" smtClean="0">
                        <a:latin typeface="Cambria Math" panose="02040503050406030204" pitchFamily="18" charset="0"/>
                      </a:rPr>
                      <m:t>𝑠</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smtClean="0"/>
                  <a:t>我会看一场电影</a:t>
                </a:r>
                <a14:m>
                  <m:oMath xmlns:m="http://schemas.openxmlformats.org/officeDocument/2006/math">
                    <m:r>
                      <a:rPr lang="zh-CN" altLang="en-US" i="1">
                        <a:latin typeface="Cambria Math" panose="02040503050406030204" pitchFamily="18" charset="0"/>
                      </a:rPr>
                      <m:t>”</m:t>
                    </m:r>
                  </m:oMath>
                </a14:m>
                <a:r>
                  <a:rPr lang="en-US" altLang="zh-CN" dirty="0" smtClean="0"/>
                  <a:t>. </a:t>
                </a:r>
                <a:r>
                  <a:rPr lang="zh-CN" altLang="en-US" dirty="0" smtClean="0"/>
                  <a:t>假设</a:t>
                </a:r>
                <a:r>
                  <a:rPr lang="zh-CN" altLang="en-US" dirty="0"/>
                  <a:t>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en-US" altLang="zh-CN" dirty="0" smtClean="0"/>
                  <a:t>, </a:t>
                </a:r>
                <a14:m>
                  <m:oMath xmlns:m="http://schemas.openxmlformats.org/officeDocument/2006/math">
                    <m:r>
                      <a:rPr lang="en-US" altLang="zh-CN" b="0" i="0" smtClean="0">
                        <a:latin typeface="Cambria Math" panose="02040503050406030204" pitchFamily="18" charset="0"/>
                      </a:rPr>
                      <m:t> </m:t>
                    </m:r>
                    <m:r>
                      <a:rPr lang="zh-CN" altLang="en-US" i="1">
                        <a:latin typeface="Cambria Math" panose="02040503050406030204" pitchFamily="18" charset="0"/>
                      </a:rPr>
                      <m:t>“</m:t>
                    </m:r>
                  </m:oMath>
                </a14:m>
                <a:r>
                  <a:rPr lang="zh-CN" altLang="en-US" dirty="0" smtClean="0"/>
                  <a:t>如果我得到</a:t>
                </a:r>
                <a:r>
                  <a:rPr lang="zh-CN" altLang="en-US" dirty="0"/>
                  <a:t>成绩</a:t>
                </a:r>
                <a:r>
                  <a:rPr lang="en-US" altLang="zh-CN" dirty="0"/>
                  <a:t>A</a:t>
                </a:r>
                <a:r>
                  <a:rPr lang="en-US" altLang="zh-CN" dirty="0" smtClean="0"/>
                  <a:t>, </a:t>
                </a:r>
                <a:r>
                  <a:rPr lang="zh-CN" altLang="en-US" dirty="0" smtClean="0"/>
                  <a:t>我</a:t>
                </a:r>
                <a:r>
                  <a:rPr lang="zh-CN" altLang="en-US" dirty="0"/>
                  <a:t>会</a:t>
                </a:r>
                <a:r>
                  <a:rPr lang="zh-CN" altLang="en-US" dirty="0" smtClean="0"/>
                  <a:t>看一场电影</a:t>
                </a:r>
                <a14:m>
                  <m:oMath xmlns:m="http://schemas.openxmlformats.org/officeDocument/2006/math">
                    <m:r>
                      <a:rPr lang="zh-CN" altLang="en-US" i="1">
                        <a:latin typeface="Cambria Math" panose="02040503050406030204" pitchFamily="18" charset="0"/>
                      </a:rPr>
                      <m:t>”</m:t>
                    </m:r>
                    <m:r>
                      <a:rPr lang="en-US" altLang="zh-CN" b="0" i="0" smtClean="0">
                        <a:latin typeface="Cambria Math" panose="02040503050406030204" pitchFamily="18" charset="0"/>
                      </a:rPr>
                      <m:t>, </m:t>
                    </m:r>
                  </m:oMath>
                </a14:m>
                <a:r>
                  <a:rPr lang="zh-CN" altLang="en-US" dirty="0" smtClean="0"/>
                  <a:t>和</a:t>
                </a:r>
                <a14:m>
                  <m:oMath xmlns:m="http://schemas.openxmlformats.org/officeDocument/2006/math">
                    <m:r>
                      <a:rPr lang="zh-CN" altLang="en-US" i="1">
                        <a:latin typeface="Cambria Math" panose="02040503050406030204" pitchFamily="18" charset="0"/>
                      </a:rPr>
                      <m:t>“</m:t>
                    </m:r>
                    <m:r>
                      <a:rPr lang="zh-CN" altLang="en-US" i="1" smtClean="0">
                        <a:latin typeface="Cambria Math" panose="02040503050406030204" pitchFamily="18" charset="0"/>
                      </a:rPr>
                      <m:t>我</m:t>
                    </m:r>
                    <m:r>
                      <a:rPr lang="zh-CN" altLang="en-US" i="1">
                        <a:latin typeface="Cambria Math" panose="02040503050406030204" pitchFamily="18" charset="0"/>
                      </a:rPr>
                      <m:t>没有</m:t>
                    </m:r>
                  </m:oMath>
                </a14:m>
                <a:r>
                  <a:rPr lang="zh-CN" altLang="en-US" dirty="0" smtClean="0"/>
                  <a:t>学习离散数学</a:t>
                </a:r>
                <a:r>
                  <a:rPr lang="en-US" altLang="zh-CN" dirty="0" smtClean="0"/>
                  <a:t>, </a:t>
                </a:r>
                <a:r>
                  <a:rPr lang="zh-CN" altLang="en-US" dirty="0" smtClean="0"/>
                  <a:t>或者没有看电影</a:t>
                </a:r>
                <a14:m>
                  <m:oMath xmlns:m="http://schemas.openxmlformats.org/officeDocument/2006/math">
                    <m:r>
                      <a:rPr lang="zh-CN" altLang="en-US" i="1">
                        <a:latin typeface="Cambria Math" panose="02040503050406030204" pitchFamily="18" charset="0"/>
                      </a:rPr>
                      <m:t>”</m:t>
                    </m:r>
                  </m:oMath>
                </a14:m>
                <a:r>
                  <a:rPr lang="zh-CN" altLang="en-US" dirty="0" smtClean="0"/>
                  <a:t>都为</a:t>
                </a:r>
                <a:r>
                  <a:rPr lang="zh-CN" altLang="en-US" dirty="0"/>
                  <a:t>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smtClean="0"/>
                  <a:t>天没有下雪</a:t>
                </a:r>
                <a:r>
                  <a:rPr lang="en-US" altLang="zh-CN" dirty="0" smtClean="0"/>
                  <a:t>, </a:t>
                </a:r>
                <a:r>
                  <a:rPr lang="zh-CN" altLang="en-US" dirty="0" smtClean="0"/>
                  <a:t>或者我没有得到成绩</a:t>
                </a:r>
                <a:r>
                  <a:rPr lang="en-US" altLang="zh-CN" dirty="0" smtClean="0"/>
                  <a:t>A</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endParaRPr lang="en-US" altLang="zh-CN" b="1" i="1"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999"/>
                </a:stretch>
              </a:blipFill>
            </p:spPr>
            <p:txBody>
              <a:bodyPr/>
              <a:lstStyle/>
              <a:p>
                <a:r>
                  <a:rPr lang="zh-CN" altLang="en-US">
                    <a:noFill/>
                  </a:rPr>
                  <a:t> </a:t>
                </a:r>
              </a:p>
            </p:txBody>
          </p:sp>
        </mc:Fallback>
      </mc:AlternateContent>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4.6.2 </a:t>
            </a:r>
            <a:r>
              <a:rPr lang="zh-CN" altLang="en-US" dirty="0" smtClean="0"/>
              <a:t>命题逻辑的推理规则</a:t>
            </a:r>
            <a:r>
              <a:rPr lang="en-US" altLang="zh-CN" dirty="0" smtClean="0"/>
              <a:t>10:</a:t>
            </a:r>
            <a:r>
              <a:rPr lang="zh-CN" altLang="en-US" dirty="0" smtClean="0"/>
              <a:t>破坏性二难推理</a:t>
            </a:r>
            <a:endParaRPr lang="en-US" dirty="0"/>
          </a:p>
        </p:txBody>
      </p:sp>
      <p:sp>
        <p:nvSpPr>
          <p:cNvPr id="5" name="日期占位符 4"/>
          <p:cNvSpPr>
            <a:spLocks noGrp="1"/>
          </p:cNvSpPr>
          <p:nvPr>
            <p:ph type="dt" sz="half" idx="10"/>
          </p:nvPr>
        </p:nvSpPr>
        <p:spPr/>
        <p:txBody>
          <a:bodyPr/>
          <a:lstStyle/>
          <a:p>
            <a:fld id="{F1702585-A91E-4932-9783-E9E8FF807FA7}"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17</a:t>
            </a:fld>
            <a:endParaRPr lang="zh-CN" altLang="en-US" dirty="0"/>
          </a:p>
        </p:txBody>
      </p:sp>
      <p:cxnSp>
        <p:nvCxnSpPr>
          <p:cNvPr id="4" name="直接连接符 3"/>
          <p:cNvCxnSpPr/>
          <p:nvPr/>
        </p:nvCxnSpPr>
        <p:spPr>
          <a:xfrm>
            <a:off x="5257800" y="3048000"/>
            <a:ext cx="1676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19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100946"/>
            <a:ext cx="11277599" cy="301385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4.6.3 </a:t>
            </a:r>
            <a:r>
              <a:rPr lang="zh-CN" altLang="en-US" dirty="0" smtClean="0"/>
              <a:t>使用推理规则建立论证</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lgn="just"/>
                <a:r>
                  <a:rPr lang="zh-CN" altLang="en-US" dirty="0" smtClean="0"/>
                  <a:t>多个前提时</a:t>
                </a:r>
                <a:r>
                  <a:rPr lang="en-US" altLang="zh-CN" dirty="0" smtClean="0"/>
                  <a:t>, </a:t>
                </a:r>
                <a:r>
                  <a:rPr lang="zh-CN" altLang="en-US" dirty="0" smtClean="0"/>
                  <a:t>通常需要用到多个前面提及的推理规则来证明一个论证是有效的</a:t>
                </a:r>
                <a:r>
                  <a:rPr lang="en-US" altLang="zh-CN" dirty="0" smtClean="0"/>
                  <a:t>. </a:t>
                </a:r>
                <a:r>
                  <a:rPr lang="zh-CN" altLang="en-US" dirty="0" smtClean="0"/>
                  <a:t>其中</a:t>
                </a:r>
                <a:r>
                  <a:rPr lang="zh-CN" altLang="en-US" dirty="0"/>
                  <a:t>前提为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oMath>
                </a14:m>
                <a:r>
                  <a:rPr lang="en-US" altLang="zh-CN" dirty="0"/>
                  <a:t>, </a:t>
                </a:r>
                <a:r>
                  <a:rPr lang="zh-CN" altLang="en-US" dirty="0"/>
                  <a:t>结论为</a:t>
                </a:r>
                <a14:m>
                  <m:oMath xmlns:m="http://schemas.openxmlformats.org/officeDocument/2006/math">
                    <m:r>
                      <a:rPr lang="en-US" altLang="zh-CN" i="1" dirty="0">
                        <a:latin typeface="Cambria Math" panose="02040503050406030204" pitchFamily="18" charset="0"/>
                      </a:rPr>
                      <m:t>𝐵</m:t>
                    </m:r>
                  </m:oMath>
                </a14:m>
                <a:r>
                  <a:rPr lang="en-US" altLang="zh-CN" dirty="0"/>
                  <a:t>. </a:t>
                </a:r>
                <a:r>
                  <a:rPr lang="zh-CN" altLang="en-US" dirty="0"/>
                  <a:t>常用</a:t>
                </a:r>
                <a:r>
                  <a:rPr lang="zh-CN" altLang="en-US" dirty="0" smtClean="0"/>
                  <a:t>的证明</a:t>
                </a:r>
                <a:r>
                  <a:rPr lang="zh-CN" altLang="en-US" dirty="0"/>
                  <a:t>的方法包括</a:t>
                </a:r>
                <a:r>
                  <a:rPr lang="en-US" altLang="zh-CN" dirty="0"/>
                  <a:t>:</a:t>
                </a:r>
              </a:p>
              <a:p>
                <a:pPr lvl="1"/>
                <a:r>
                  <a:rPr lang="en-US" altLang="zh-CN" dirty="0"/>
                  <a:t>1) </a:t>
                </a:r>
                <a:r>
                  <a:rPr lang="zh-CN" altLang="en-US" b="1" dirty="0">
                    <a:solidFill>
                      <a:srgbClr val="C00000"/>
                    </a:solidFill>
                  </a:rPr>
                  <a:t>直接证明法</a:t>
                </a:r>
                <a:r>
                  <a:rPr lang="en-US" altLang="zh-CN" dirty="0"/>
                  <a:t>: </a:t>
                </a:r>
                <a:r>
                  <a:rPr lang="zh-CN" altLang="en-US" dirty="0"/>
                  <a:t>由前提</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2</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𝑘</m:t>
                        </m:r>
                      </m:sub>
                    </m:sSub>
                  </m:oMath>
                </a14:m>
                <a:r>
                  <a:rPr lang="zh-CN" altLang="en-US" dirty="0"/>
                  <a:t>出发</a:t>
                </a:r>
                <a:r>
                  <a:rPr lang="en-US" altLang="zh-CN" dirty="0"/>
                  <a:t>, </a:t>
                </a:r>
                <a:r>
                  <a:rPr lang="zh-CN" altLang="en-US" dirty="0"/>
                  <a:t>应用推理规则</a:t>
                </a:r>
                <a:r>
                  <a:rPr lang="en-US" altLang="zh-CN" dirty="0"/>
                  <a:t>, </a:t>
                </a:r>
                <a:r>
                  <a:rPr lang="zh-CN" altLang="en-US" dirty="0"/>
                  <a:t>推出</a:t>
                </a:r>
                <a:r>
                  <a:rPr lang="en-US" altLang="zh-CN" dirty="0"/>
                  <a:t>B</a:t>
                </a:r>
              </a:p>
              <a:p>
                <a:pPr lvl="1"/>
                <a:r>
                  <a:rPr lang="en-US" altLang="zh-CN" dirty="0"/>
                  <a:t>2) </a:t>
                </a:r>
                <a:r>
                  <a:rPr lang="zh-CN" altLang="en-US" b="1" dirty="0">
                    <a:solidFill>
                      <a:srgbClr val="C00000"/>
                    </a:solidFill>
                  </a:rPr>
                  <a:t>附加前提证明法</a:t>
                </a:r>
                <a:endParaRPr lang="en-US" altLang="zh-CN" b="1" dirty="0">
                  <a:solidFill>
                    <a:srgbClr val="C00000"/>
                  </a:solidFill>
                </a:endParaRPr>
              </a:p>
              <a:p>
                <a:pPr lvl="1"/>
                <a:r>
                  <a:rPr lang="en-US" altLang="zh-CN" dirty="0"/>
                  <a:t>3) </a:t>
                </a:r>
                <a:r>
                  <a:rPr lang="zh-CN" altLang="en-US" b="1" dirty="0">
                    <a:solidFill>
                      <a:srgbClr val="C00000"/>
                    </a:solidFill>
                  </a:rPr>
                  <a:t>归谬证明法</a:t>
                </a:r>
                <a:r>
                  <a:rPr lang="en-US" altLang="zh-CN" b="1" dirty="0">
                    <a:solidFill>
                      <a:srgbClr val="C00000"/>
                    </a:solidFill>
                  </a:rPr>
                  <a:t>(</a:t>
                </a:r>
                <a:r>
                  <a:rPr lang="zh-CN" altLang="en-US" b="1" dirty="0">
                    <a:solidFill>
                      <a:srgbClr val="C00000"/>
                    </a:solidFill>
                  </a:rPr>
                  <a:t>或简称归谬法</a:t>
                </a:r>
                <a:r>
                  <a:rPr lang="en-US" altLang="zh-CN" b="1" dirty="0" smtClean="0">
                    <a:solidFill>
                      <a:srgbClr val="C00000"/>
                    </a:solidFill>
                  </a:rPr>
                  <a:t>)</a:t>
                </a:r>
                <a:endParaRPr lang="en-US" altLang="zh-CN" dirty="0" smtClean="0"/>
              </a:p>
              <a:p>
                <a:endParaRPr lang="en-US" altLang="zh-CN" dirty="0" smtClean="0"/>
              </a:p>
              <a:p>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33C15E6-B9CE-48D7-80B9-E5F74796CF9E}"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18</a:t>
            </a:fld>
            <a:endParaRPr lang="zh-CN" altLang="en-US" dirty="0"/>
          </a:p>
        </p:txBody>
      </p:sp>
    </p:spTree>
    <p:extLst>
      <p:ext uri="{BB962C8B-B14F-4D97-AF65-F5344CB8AC3E}">
        <p14:creationId xmlns:p14="http://schemas.microsoft.com/office/powerpoint/2010/main" val="18106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nodeType="clickEffect">
                                  <p:stCondLst>
                                    <p:cond delay="0"/>
                                  </p:stCondLst>
                                  <p:childTnLst>
                                    <p:animClr clrSpc="hsl" dir="cw">
                                      <p:cBhvr override="childStyle">
                                        <p:cTn id="6" dur="500" fill="hold"/>
                                        <p:tgtEl>
                                          <p:spTgt spid="3">
                                            <p:txEl>
                                              <p:pRg st="2" end="2"/>
                                            </p:txEl>
                                          </p:spTgt>
                                        </p:tgtEl>
                                        <p:attrNameLst>
                                          <p:attrName>style.color</p:attrName>
                                        </p:attrNameLst>
                                      </p:cBhvr>
                                      <p:by>
                                        <p:hsl h="0" s="12549" l="25098"/>
                                      </p:by>
                                    </p:animClr>
                                    <p:animClr clrSpc="hsl" dir="cw">
                                      <p:cBhvr>
                                        <p:cTn id="7" dur="500" fill="hold"/>
                                        <p:tgtEl>
                                          <p:spTgt spid="3">
                                            <p:txEl>
                                              <p:pRg st="2" end="2"/>
                                            </p:txEl>
                                          </p:spTgt>
                                        </p:tgtEl>
                                        <p:attrNameLst>
                                          <p:attrName>fillcolor</p:attrName>
                                        </p:attrNameLst>
                                      </p:cBhvr>
                                      <p:by>
                                        <p:hsl h="0" s="12549" l="25098"/>
                                      </p:by>
                                    </p:animClr>
                                    <p:animClr clrSpc="hsl" dir="cw">
                                      <p:cBhvr>
                                        <p:cTn id="8" dur="500" fill="hold"/>
                                        <p:tgtEl>
                                          <p:spTgt spid="3">
                                            <p:txEl>
                                              <p:pRg st="2" end="2"/>
                                            </p:txEl>
                                          </p:spTgt>
                                        </p:tgtEl>
                                        <p:attrNameLst>
                                          <p:attrName>stroke.color</p:attrName>
                                        </p:attrNameLst>
                                      </p:cBhvr>
                                      <p:by>
                                        <p:hsl h="0" s="12549" l="25098"/>
                                      </p:by>
                                    </p:animClr>
                                    <p:set>
                                      <p:cBhvr>
                                        <p:cTn id="9" dur="500" fill="hold"/>
                                        <p:tgtEl>
                                          <p:spTgt spid="3">
                                            <p:txEl>
                                              <p:pRg st="2" end="2"/>
                                            </p:txEl>
                                          </p:spTgt>
                                        </p:tgtEl>
                                        <p:attrNameLst>
                                          <p:attrName>fill.type</p:attrName>
                                        </p:attrNameLst>
                                      </p:cBhvr>
                                      <p:to>
                                        <p:strVal val="solid"/>
                                      </p:to>
                                    </p:set>
                                  </p:childTnLst>
                                </p:cTn>
                              </p:par>
                              <p:par>
                                <p:cTn id="10" presetID="30" presetClass="emph" presetSubtype="0" fill="hold" nodeType="withEffect">
                                  <p:stCondLst>
                                    <p:cond delay="0"/>
                                  </p:stCondLst>
                                  <p:childTnLst>
                                    <p:animClr clrSpc="hsl" dir="cw">
                                      <p:cBhvr override="childStyle">
                                        <p:cTn id="11" dur="500" fill="hold"/>
                                        <p:tgtEl>
                                          <p:spTgt spid="3">
                                            <p:txEl>
                                              <p:pRg st="3" end="3"/>
                                            </p:txEl>
                                          </p:spTgt>
                                        </p:tgtEl>
                                        <p:attrNameLst>
                                          <p:attrName>style.color</p:attrName>
                                        </p:attrNameLst>
                                      </p:cBhvr>
                                      <p:by>
                                        <p:hsl h="0" s="12549" l="25098"/>
                                      </p:by>
                                    </p:animClr>
                                    <p:animClr clrSpc="hsl" dir="cw">
                                      <p:cBhvr>
                                        <p:cTn id="12" dur="500" fill="hold"/>
                                        <p:tgtEl>
                                          <p:spTgt spid="3">
                                            <p:txEl>
                                              <p:pRg st="3" end="3"/>
                                            </p:txEl>
                                          </p:spTgt>
                                        </p:tgtEl>
                                        <p:attrNameLst>
                                          <p:attrName>fillcolor</p:attrName>
                                        </p:attrNameLst>
                                      </p:cBhvr>
                                      <p:by>
                                        <p:hsl h="0" s="12549" l="25098"/>
                                      </p:by>
                                    </p:animClr>
                                    <p:animClr clrSpc="hsl" dir="cw">
                                      <p:cBhvr>
                                        <p:cTn id="13" dur="500" fill="hold"/>
                                        <p:tgtEl>
                                          <p:spTgt spid="3">
                                            <p:txEl>
                                              <p:pRg st="3" end="3"/>
                                            </p:txEl>
                                          </p:spTgt>
                                        </p:tgtEl>
                                        <p:attrNameLst>
                                          <p:attrName>stroke.color</p:attrName>
                                        </p:attrNameLst>
                                      </p:cBhvr>
                                      <p:by>
                                        <p:hsl h="0" s="12549" l="25098"/>
                                      </p:by>
                                    </p:animClr>
                                    <p:set>
                                      <p:cBhvr>
                                        <p:cTn id="14" dur="500" fill="hold"/>
                                        <p:tgtEl>
                                          <p:spTgt spid="3">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4.6.3 </a:t>
            </a:r>
            <a:r>
              <a:rPr lang="zh-CN" altLang="en-US" dirty="0" smtClean="0"/>
              <a:t>使用推理规则建立论证</a:t>
            </a:r>
            <a:endParaRPr lang="en-US" dirty="0"/>
          </a:p>
        </p:txBody>
      </p:sp>
      <p:sp>
        <p:nvSpPr>
          <p:cNvPr id="3" name="Content Placeholder 2"/>
          <p:cNvSpPr>
            <a:spLocks noGrp="1"/>
          </p:cNvSpPr>
          <p:nvPr>
            <p:ph idx="1"/>
          </p:nvPr>
        </p:nvSpPr>
        <p:spPr/>
        <p:txBody>
          <a:bodyPr>
            <a:normAutofit/>
          </a:bodyPr>
          <a:lstStyle/>
          <a:p>
            <a:pPr algn="just"/>
            <a:r>
              <a:rPr lang="zh-CN" altLang="en-US" dirty="0" smtClean="0"/>
              <a:t>例</a:t>
            </a:r>
            <a:r>
              <a:rPr lang="en-US" altLang="zh-CN" dirty="0" smtClean="0"/>
              <a:t>:</a:t>
            </a:r>
            <a:r>
              <a:rPr lang="zh-CN" altLang="en-US" dirty="0"/>
              <a:t>大宋提刑</a:t>
            </a:r>
            <a:r>
              <a:rPr lang="zh-CN" altLang="en-US" dirty="0" smtClean="0"/>
              <a:t>官清水</a:t>
            </a:r>
            <a:r>
              <a:rPr lang="zh-CN" altLang="en-US" dirty="0"/>
              <a:t>断油</a:t>
            </a:r>
            <a:r>
              <a:rPr lang="zh-CN" altLang="en-US" dirty="0" smtClean="0"/>
              <a:t>钱案</a:t>
            </a:r>
            <a:r>
              <a:rPr lang="en-US" altLang="zh-CN" dirty="0" smtClean="0"/>
              <a:t>. </a:t>
            </a:r>
            <a:r>
              <a:rPr lang="zh-CN" altLang="en-US" dirty="0" smtClean="0"/>
              <a:t>某小</a:t>
            </a:r>
            <a:r>
              <a:rPr lang="zh-CN" altLang="en-US" dirty="0"/>
              <a:t>伙偷肉铺老板钱</a:t>
            </a:r>
            <a:r>
              <a:rPr lang="zh-CN" altLang="en-US" dirty="0" smtClean="0"/>
              <a:t>反咬一口</a:t>
            </a:r>
            <a:r>
              <a:rPr lang="en-US" altLang="zh-CN" dirty="0" smtClean="0"/>
              <a:t>, </a:t>
            </a:r>
            <a:r>
              <a:rPr lang="zh-CN" altLang="en-US" dirty="0" smtClean="0"/>
              <a:t>宋慈用</a:t>
            </a:r>
            <a:r>
              <a:rPr lang="zh-CN" altLang="en-US" dirty="0"/>
              <a:t>清水找到铜钱</a:t>
            </a:r>
            <a:r>
              <a:rPr lang="zh-CN" altLang="en-US" dirty="0" smtClean="0"/>
              <a:t>主人</a:t>
            </a:r>
            <a:r>
              <a:rPr lang="en-US" altLang="zh-CN" dirty="0" smtClean="0"/>
              <a:t>. </a:t>
            </a:r>
            <a:r>
              <a:rPr lang="zh-CN" altLang="en-US" dirty="0" smtClean="0"/>
              <a:t>如果钱不是从肉铺偷的</a:t>
            </a:r>
            <a:r>
              <a:rPr lang="en-US" altLang="zh-CN" dirty="0" smtClean="0"/>
              <a:t>, </a:t>
            </a:r>
            <a:r>
              <a:rPr lang="zh-CN" altLang="en-US" dirty="0" smtClean="0"/>
              <a:t>放于水面就不会浮起油脂</a:t>
            </a:r>
            <a:r>
              <a:rPr lang="en-US" altLang="zh-CN" dirty="0" smtClean="0"/>
              <a:t>. </a:t>
            </a:r>
            <a:r>
              <a:rPr lang="zh-CN" altLang="en-US" dirty="0" smtClean="0"/>
              <a:t>但该小偷的钱浮起了油脂</a:t>
            </a:r>
            <a:r>
              <a:rPr lang="en-US" altLang="zh-CN" dirty="0" smtClean="0"/>
              <a:t>. </a:t>
            </a:r>
            <a:r>
              <a:rPr lang="zh-CN" altLang="en-US" dirty="0"/>
              <a:t>请使用推理规则建立</a:t>
            </a:r>
            <a:r>
              <a:rPr lang="zh-CN" altLang="en-US" dirty="0" smtClean="0"/>
              <a:t>论证证明</a:t>
            </a:r>
            <a:r>
              <a:rPr lang="en-US" altLang="zh-CN" dirty="0" smtClean="0"/>
              <a:t>.</a:t>
            </a:r>
          </a:p>
          <a:p>
            <a:endParaRPr lang="en-US" altLang="zh-CN" dirty="0" smtClean="0"/>
          </a:p>
          <a:p>
            <a:endParaRPr lang="en-US" altLang="zh-CN" dirty="0" smtClean="0"/>
          </a:p>
          <a:p>
            <a:endParaRPr lang="en-US" altLang="zh-CN" dirty="0" smtClean="0"/>
          </a:p>
        </p:txBody>
      </p:sp>
      <p:sp>
        <p:nvSpPr>
          <p:cNvPr id="4" name="日期占位符 3"/>
          <p:cNvSpPr>
            <a:spLocks noGrp="1"/>
          </p:cNvSpPr>
          <p:nvPr>
            <p:ph type="dt" sz="half" idx="10"/>
          </p:nvPr>
        </p:nvSpPr>
        <p:spPr/>
        <p:txBody>
          <a:bodyPr/>
          <a:lstStyle/>
          <a:p>
            <a:fld id="{5BDA30F6-C5F5-4FFB-A308-1492487BD0F9}"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19</a:t>
            </a:fld>
            <a:endParaRPr lang="zh-CN" altLang="en-US" dirty="0"/>
          </a:p>
        </p:txBody>
      </p:sp>
    </p:spTree>
    <p:extLst>
      <p:ext uri="{BB962C8B-B14F-4D97-AF65-F5344CB8AC3E}">
        <p14:creationId xmlns:p14="http://schemas.microsoft.com/office/powerpoint/2010/main" val="3813381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idx="4294967295"/>
          </p:nvPr>
        </p:nvSpPr>
        <p:spPr>
          <a:xfrm>
            <a:off x="5486400" y="2766218"/>
            <a:ext cx="6705600" cy="1325563"/>
          </a:xfrm>
        </p:spPr>
        <p:txBody>
          <a:bodyPr>
            <a:normAutofit/>
          </a:bodyPr>
          <a:lstStyle/>
          <a:p>
            <a:r>
              <a:rPr lang="zh-CN" altLang="en-US" dirty="0" smtClean="0"/>
              <a:t>第</a:t>
            </a:r>
            <a:r>
              <a:rPr lang="en-US" altLang="zh-CN" dirty="0" smtClean="0"/>
              <a:t>4.6</a:t>
            </a:r>
            <a:r>
              <a:rPr lang="zh-CN" altLang="en-US" dirty="0" smtClean="0"/>
              <a:t>节 推理规则</a:t>
            </a:r>
            <a:r>
              <a:rPr lang="en-US" altLang="zh-CN" dirty="0" smtClean="0"/>
              <a:t/>
            </a:r>
            <a:br>
              <a:rPr lang="en-US" altLang="zh-CN" dirty="0" smtClean="0"/>
            </a:br>
            <a:r>
              <a:rPr lang="en-US" altLang="zh-CN" sz="1800" dirty="0" smtClean="0">
                <a:latin typeface="Times New Roman" panose="02020603050405020304" pitchFamily="18" charset="0"/>
                <a:cs typeface="Times New Roman" panose="02020603050405020304" pitchFamily="18" charset="0"/>
              </a:rPr>
              <a:t>Section 4.6: </a:t>
            </a:r>
            <a:r>
              <a:rPr lang="en-US" altLang="zh-CN" sz="1800" dirty="0">
                <a:latin typeface="Times New Roman" panose="02020603050405020304" pitchFamily="18" charset="0"/>
                <a:cs typeface="Times New Roman" panose="02020603050405020304" pitchFamily="18" charset="0"/>
              </a:rPr>
              <a:t>Rules of </a:t>
            </a:r>
            <a:r>
              <a:rPr lang="en-US" altLang="zh-CN" sz="1800" dirty="0" smtClean="0">
                <a:latin typeface="Times New Roman" panose="02020603050405020304" pitchFamily="18" charset="0"/>
                <a:cs typeface="Times New Roman" panose="02020603050405020304" pitchFamily="18" charset="0"/>
              </a:rPr>
              <a:t>Inference</a:t>
            </a:r>
            <a:endParaRPr lang="zh-CN" altLang="en-US" sz="1800" dirty="0"/>
          </a:p>
        </p:txBody>
      </p:sp>
    </p:spTree>
    <p:extLst>
      <p:ext uri="{BB962C8B-B14F-4D97-AF65-F5344CB8AC3E}">
        <p14:creationId xmlns:p14="http://schemas.microsoft.com/office/powerpoint/2010/main" val="24964972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4.6.3 </a:t>
            </a:r>
            <a:r>
              <a:rPr lang="zh-CN" altLang="en-US" dirty="0" smtClean="0"/>
              <a:t>使用推理规则建立论证</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pPr algn="just">
                  <a:lnSpc>
                    <a:spcPct val="130000"/>
                  </a:lnSpc>
                </a:pPr>
                <a:r>
                  <a:rPr lang="zh-CN" altLang="en-US" dirty="0" smtClean="0"/>
                  <a:t>例</a:t>
                </a:r>
                <a:r>
                  <a:rPr lang="en-US" altLang="zh-CN" dirty="0" smtClean="0"/>
                  <a:t>:</a:t>
                </a:r>
                <a:r>
                  <a:rPr lang="zh-CN" altLang="en-US" dirty="0"/>
                  <a:t>大宋提刑</a:t>
                </a:r>
                <a:r>
                  <a:rPr lang="zh-CN" altLang="en-US" dirty="0" smtClean="0"/>
                  <a:t>官清水</a:t>
                </a:r>
                <a:r>
                  <a:rPr lang="zh-CN" altLang="en-US" dirty="0"/>
                  <a:t>断油</a:t>
                </a:r>
                <a:r>
                  <a:rPr lang="zh-CN" altLang="en-US" dirty="0" smtClean="0"/>
                  <a:t>钱</a:t>
                </a:r>
                <a:r>
                  <a:rPr lang="zh-CN" altLang="en-US" dirty="0" smtClean="0"/>
                  <a:t>案</a:t>
                </a:r>
                <a:r>
                  <a:rPr lang="en-US" altLang="zh-CN" dirty="0" smtClean="0"/>
                  <a:t>. </a:t>
                </a:r>
                <a:r>
                  <a:rPr lang="zh-CN" altLang="en-US" dirty="0" smtClean="0"/>
                  <a:t>某</a:t>
                </a:r>
                <a:r>
                  <a:rPr lang="zh-CN" altLang="en-US" dirty="0" smtClean="0"/>
                  <a:t>小</a:t>
                </a:r>
                <a:r>
                  <a:rPr lang="zh-CN" altLang="en-US" dirty="0"/>
                  <a:t>伙偷肉铺老板钱</a:t>
                </a:r>
                <a:r>
                  <a:rPr lang="zh-CN" altLang="en-US" dirty="0" smtClean="0"/>
                  <a:t>反咬一口</a:t>
                </a:r>
                <a:r>
                  <a:rPr lang="en-US" altLang="zh-CN" dirty="0" smtClean="0"/>
                  <a:t>, </a:t>
                </a:r>
                <a:r>
                  <a:rPr lang="zh-CN" altLang="en-US" dirty="0" smtClean="0"/>
                  <a:t>宋慈用</a:t>
                </a:r>
                <a:r>
                  <a:rPr lang="zh-CN" altLang="en-US" dirty="0"/>
                  <a:t>清水找到铜钱</a:t>
                </a:r>
                <a:r>
                  <a:rPr lang="zh-CN" altLang="en-US" dirty="0" smtClean="0"/>
                  <a:t>主人</a:t>
                </a:r>
                <a:r>
                  <a:rPr lang="en-US" altLang="zh-CN" dirty="0" smtClean="0"/>
                  <a:t>. </a:t>
                </a:r>
                <a:r>
                  <a:rPr lang="zh-CN" altLang="en-US" dirty="0" smtClean="0"/>
                  <a:t>如果钱不是从肉铺偷的</a:t>
                </a:r>
                <a:r>
                  <a:rPr lang="en-US" altLang="zh-CN" dirty="0" smtClean="0"/>
                  <a:t>, </a:t>
                </a:r>
                <a:r>
                  <a:rPr lang="zh-CN" altLang="en-US" dirty="0" smtClean="0"/>
                  <a:t>放于水面就不会浮起油脂</a:t>
                </a:r>
                <a:r>
                  <a:rPr lang="en-US" altLang="zh-CN" dirty="0" smtClean="0"/>
                  <a:t>. </a:t>
                </a:r>
                <a:r>
                  <a:rPr lang="zh-CN" altLang="en-US" dirty="0" smtClean="0"/>
                  <a:t>但该小偷的钱浮起了油脂</a:t>
                </a:r>
                <a:r>
                  <a:rPr lang="en-US" altLang="zh-CN" dirty="0" smtClean="0"/>
                  <a:t>. </a:t>
                </a:r>
                <a:r>
                  <a:rPr lang="zh-CN" altLang="en-US" dirty="0"/>
                  <a:t>请使用推理规则建立</a:t>
                </a:r>
                <a:r>
                  <a:rPr lang="zh-CN" altLang="en-US" dirty="0" smtClean="0"/>
                  <a:t>论证证明</a:t>
                </a:r>
                <a:r>
                  <a:rPr lang="en-US" altLang="zh-CN" dirty="0" smtClean="0"/>
                  <a:t>.</a:t>
                </a:r>
              </a:p>
              <a:p>
                <a:pPr algn="just"/>
                <a:r>
                  <a:rPr lang="zh-CN" altLang="en-US" dirty="0" smtClean="0"/>
                  <a:t>解</a:t>
                </a:r>
                <a:r>
                  <a:rPr lang="en-US" altLang="zh-CN" dirty="0" smtClean="0"/>
                  <a:t>: </a:t>
                </a:r>
                <a:r>
                  <a:rPr lang="zh-CN" altLang="en-US" dirty="0" smtClean="0"/>
                  <a:t>设</a:t>
                </a:r>
                <a:r>
                  <a:rPr lang="en-US" altLang="zh-CN" dirty="0" smtClean="0"/>
                  <a:t>A</a:t>
                </a:r>
                <a:r>
                  <a:rPr lang="zh-CN" altLang="en-US" dirty="0" smtClean="0"/>
                  <a:t>表示钱</a:t>
                </a:r>
                <a:r>
                  <a:rPr lang="zh-CN" altLang="en-US" dirty="0"/>
                  <a:t>不是从肉铺偷</a:t>
                </a:r>
                <a:r>
                  <a:rPr lang="zh-CN" altLang="en-US" dirty="0" smtClean="0"/>
                  <a:t>的</a:t>
                </a:r>
                <a:r>
                  <a:rPr lang="en-US" altLang="zh-CN" dirty="0" smtClean="0"/>
                  <a:t>, B</a:t>
                </a:r>
                <a:r>
                  <a:rPr lang="zh-CN" altLang="en-US" dirty="0" smtClean="0"/>
                  <a:t>表示水面</a:t>
                </a:r>
                <a:r>
                  <a:rPr lang="zh-CN" altLang="en-US" dirty="0"/>
                  <a:t>上没有</a:t>
                </a:r>
                <a:r>
                  <a:rPr lang="zh-CN" altLang="en-US" dirty="0" smtClean="0"/>
                  <a:t>油脂</a:t>
                </a:r>
                <a:r>
                  <a:rPr lang="en-US" altLang="zh-CN" dirty="0" smtClean="0"/>
                  <a:t>, </a:t>
                </a:r>
                <a:r>
                  <a:rPr lang="zh-CN" altLang="en-US" dirty="0" smtClean="0"/>
                  <a:t>现在清水中有</a:t>
                </a:r>
                <a:r>
                  <a:rPr lang="zh-CN" altLang="en-US" dirty="0"/>
                  <a:t>油脂</a:t>
                </a:r>
                <a:r>
                  <a:rPr lang="zh-CN" altLang="en-US" dirty="0" smtClean="0"/>
                  <a:t>出现</a:t>
                </a:r>
                <a:r>
                  <a:rPr lang="en-US" altLang="zh-CN" dirty="0" smtClean="0"/>
                  <a:t>. </a:t>
                </a:r>
                <a:r>
                  <a:rPr lang="zh-CN" altLang="en-US" dirty="0" smtClean="0"/>
                  <a:t>因此</a:t>
                </a:r>
                <a:endParaRPr lang="en-US" altLang="zh-CN" dirty="0" smtClean="0"/>
              </a:p>
              <a:p>
                <a:pPr marL="0" indent="0">
                  <a:buNone/>
                </a:pPr>
                <a:r>
                  <a:rPr lang="en-US" altLang="zh-CN" dirty="0" smtClean="0"/>
                  <a:t>					A </a:t>
                </a:r>
                <a:r>
                  <a:rPr lang="en-US" altLang="zh-CN" dirty="0"/>
                  <a:t>→ </a:t>
                </a:r>
                <a:r>
                  <a:rPr lang="en-US" altLang="zh-CN" dirty="0" smtClean="0"/>
                  <a:t>B</a:t>
                </a:r>
              </a:p>
              <a:p>
                <a:pPr marL="0" indent="0">
                  <a:buNone/>
                </a:pPr>
                <a:r>
                  <a:rPr lang="en-US" altLang="zh-CN" dirty="0" smtClean="0"/>
                  <a:t>					¬B</a:t>
                </a:r>
              </a:p>
              <a:p>
                <a:pPr marL="0" indent="0">
                  <a:buNone/>
                </a:pPr>
                <a:r>
                  <a:rPr lang="en-US" altLang="zh-CN" dirty="0" smtClean="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¬A</a:t>
                </a:r>
                <a:endParaRPr lang="en-US" altLang="zh-CN" dirty="0"/>
              </a:p>
              <a:p>
                <a:pPr marL="0" indent="0">
                  <a:buNone/>
                </a:pPr>
                <a:r>
                  <a:rPr lang="zh-CN" altLang="en-US" dirty="0" smtClean="0"/>
                  <a:t>        通过</a:t>
                </a:r>
                <a:r>
                  <a:rPr lang="zh-CN" altLang="en-US" dirty="0"/>
                  <a:t>拒取</a:t>
                </a:r>
                <a:r>
                  <a:rPr lang="zh-CN" altLang="en-US" dirty="0" smtClean="0"/>
                  <a:t>式</a:t>
                </a:r>
                <a:r>
                  <a:rPr lang="en-US" altLang="zh-CN" dirty="0" smtClean="0"/>
                  <a:t>, </a:t>
                </a:r>
                <a:r>
                  <a:rPr lang="zh-CN" altLang="en-US" dirty="0" smtClean="0"/>
                  <a:t>证明该小伙的钱从肉铺老板那儿偷来</a:t>
                </a:r>
                <a:r>
                  <a:rPr lang="en-US" altLang="zh-CN" dirty="0" smtClean="0"/>
                  <a:t>.</a:t>
                </a:r>
              </a:p>
              <a:p>
                <a:endParaRPr lang="en-US" altLang="zh-CN" dirty="0" smtClean="0"/>
              </a:p>
              <a:p>
                <a:endParaRPr lang="en-US" altLang="zh-CN"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476" r="-1110" b="-1905"/>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BDA30F6-C5F5-4FFB-A308-1492487BD0F9}"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20</a:t>
            </a:fld>
            <a:endParaRPr lang="zh-CN" altLang="en-US" dirty="0"/>
          </a:p>
        </p:txBody>
      </p:sp>
      <p:cxnSp>
        <p:nvCxnSpPr>
          <p:cNvPr id="6" name="直接连接符 5"/>
          <p:cNvCxnSpPr/>
          <p:nvPr/>
        </p:nvCxnSpPr>
        <p:spPr>
          <a:xfrm>
            <a:off x="4876800" y="4876800"/>
            <a:ext cx="198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6473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a:t>-</a:t>
            </a:r>
            <a:r>
              <a:rPr lang="zh-CN" altLang="en-US" dirty="0"/>
              <a:t>附加前提证明法</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gn="just"/>
                <a:r>
                  <a:rPr lang="zh-CN" altLang="en-US" dirty="0" smtClean="0"/>
                  <a:t>常用的证明的方法包括</a:t>
                </a:r>
                <a:r>
                  <a:rPr lang="en-US" altLang="zh-CN" dirty="0" smtClean="0"/>
                  <a:t>:</a:t>
                </a:r>
              </a:p>
              <a:p>
                <a:pPr lvl="1">
                  <a:lnSpc>
                    <a:spcPct val="130000"/>
                  </a:lnSpc>
                </a:pPr>
                <a:r>
                  <a:rPr lang="en-US" altLang="zh-CN" dirty="0" smtClean="0"/>
                  <a:t>1</a:t>
                </a:r>
                <a:r>
                  <a:rPr lang="en-US" altLang="zh-CN" dirty="0"/>
                  <a:t>) </a:t>
                </a:r>
                <a:r>
                  <a:rPr lang="zh-CN" altLang="en-US" b="1" dirty="0">
                    <a:solidFill>
                      <a:srgbClr val="C00000"/>
                    </a:solidFill>
                  </a:rPr>
                  <a:t>直接证明法</a:t>
                </a:r>
                <a:r>
                  <a:rPr lang="en-US" altLang="zh-CN" dirty="0"/>
                  <a:t>: </a:t>
                </a:r>
                <a:r>
                  <a:rPr lang="zh-CN" altLang="en-US" dirty="0"/>
                  <a:t>由前提</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2</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𝑘</m:t>
                        </m:r>
                      </m:sub>
                    </m:sSub>
                  </m:oMath>
                </a14:m>
                <a:r>
                  <a:rPr lang="zh-CN" altLang="en-US" dirty="0"/>
                  <a:t>出发</a:t>
                </a:r>
                <a:r>
                  <a:rPr lang="en-US" altLang="zh-CN" dirty="0"/>
                  <a:t>, </a:t>
                </a:r>
                <a:r>
                  <a:rPr lang="zh-CN" altLang="en-US" dirty="0"/>
                  <a:t>应用推理规则</a:t>
                </a:r>
                <a:r>
                  <a:rPr lang="en-US" altLang="zh-CN" dirty="0"/>
                  <a:t>, </a:t>
                </a:r>
                <a:r>
                  <a:rPr lang="zh-CN" altLang="en-US" dirty="0"/>
                  <a:t>推出</a:t>
                </a:r>
                <a:r>
                  <a:rPr lang="en-US" altLang="zh-CN" dirty="0"/>
                  <a:t>B</a:t>
                </a:r>
              </a:p>
              <a:p>
                <a:pPr lvl="1">
                  <a:lnSpc>
                    <a:spcPct val="130000"/>
                  </a:lnSpc>
                </a:pPr>
                <a:r>
                  <a:rPr lang="en-US" altLang="zh-CN" dirty="0"/>
                  <a:t>2) </a:t>
                </a:r>
                <a:r>
                  <a:rPr lang="zh-CN" altLang="en-US" b="1" dirty="0">
                    <a:solidFill>
                      <a:srgbClr val="C00000"/>
                    </a:solidFill>
                  </a:rPr>
                  <a:t>附加前提证明</a:t>
                </a:r>
                <a:r>
                  <a:rPr lang="zh-CN" altLang="en-US" b="1" dirty="0" smtClean="0">
                    <a:solidFill>
                      <a:srgbClr val="C00000"/>
                    </a:solidFill>
                  </a:rPr>
                  <a:t>法 </a:t>
                </a:r>
                <a:r>
                  <a:rPr lang="en-US" altLang="zh-CN" dirty="0" smtClean="0"/>
                  <a:t>(</a:t>
                </a:r>
                <a:r>
                  <a:rPr lang="zh-CN" altLang="en-US" dirty="0" smtClean="0"/>
                  <a:t>详见下页内容</a:t>
                </a:r>
                <a:r>
                  <a:rPr lang="en-US" altLang="zh-CN" dirty="0" smtClean="0"/>
                  <a:t>)</a:t>
                </a:r>
                <a:endParaRPr lang="en-US" altLang="zh-CN" dirty="0"/>
              </a:p>
              <a:p>
                <a:pPr lvl="1">
                  <a:lnSpc>
                    <a:spcPct val="130000"/>
                  </a:lnSpc>
                </a:pPr>
                <a:r>
                  <a:rPr lang="en-US" altLang="zh-CN" dirty="0">
                    <a:solidFill>
                      <a:schemeClr val="bg2">
                        <a:lumMod val="75000"/>
                      </a:schemeClr>
                    </a:solidFill>
                  </a:rPr>
                  <a:t>3) </a:t>
                </a:r>
                <a:r>
                  <a:rPr lang="zh-CN" altLang="en-US" b="1" dirty="0">
                    <a:solidFill>
                      <a:schemeClr val="bg2">
                        <a:lumMod val="75000"/>
                      </a:schemeClr>
                    </a:solidFill>
                  </a:rPr>
                  <a:t>归谬证明法</a:t>
                </a:r>
                <a:r>
                  <a:rPr lang="en-US" altLang="zh-CN" b="1" dirty="0">
                    <a:solidFill>
                      <a:schemeClr val="bg2">
                        <a:lumMod val="75000"/>
                      </a:schemeClr>
                    </a:solidFill>
                  </a:rPr>
                  <a:t>(</a:t>
                </a:r>
                <a:r>
                  <a:rPr lang="zh-CN" altLang="en-US" b="1" dirty="0">
                    <a:solidFill>
                      <a:schemeClr val="bg2">
                        <a:lumMod val="75000"/>
                      </a:schemeClr>
                    </a:solidFill>
                  </a:rPr>
                  <a:t>或简称</a:t>
                </a:r>
                <a:r>
                  <a:rPr lang="zh-CN" altLang="en-US" b="1" dirty="0" smtClean="0">
                    <a:solidFill>
                      <a:schemeClr val="bg2">
                        <a:lumMod val="75000"/>
                      </a:schemeClr>
                    </a:solidFill>
                  </a:rPr>
                  <a:t>归谬法</a:t>
                </a:r>
                <a:r>
                  <a:rPr lang="en-US" altLang="zh-CN" b="1" dirty="0" smtClean="0">
                    <a:solidFill>
                      <a:schemeClr val="bg2">
                        <a:lumMod val="75000"/>
                      </a:schemeClr>
                    </a:solidFill>
                  </a:rPr>
                  <a:t>)</a:t>
                </a:r>
                <a:endParaRPr lang="en-US" altLang="zh-CN" b="1" dirty="0" smtClean="0">
                  <a:solidFill>
                    <a:schemeClr val="bg2">
                      <a:lumMod val="75000"/>
                    </a:schemeClr>
                  </a:solidFill>
                </a:endParaRP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B3A2D84-D734-4A29-8DFE-8A08D626D399}"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21</a:t>
            </a:fld>
            <a:endParaRPr lang="zh-CN" altLang="en-US" dirty="0"/>
          </a:p>
        </p:txBody>
      </p:sp>
    </p:spTree>
    <p:extLst>
      <p:ext uri="{BB962C8B-B14F-4D97-AF65-F5344CB8AC3E}">
        <p14:creationId xmlns:p14="http://schemas.microsoft.com/office/powerpoint/2010/main" val="3920017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219200"/>
            <a:ext cx="11277599" cy="1981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a:t>-</a:t>
            </a:r>
            <a:r>
              <a:rPr lang="zh-CN" altLang="en-US" dirty="0"/>
              <a:t>附加前提证明法</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marL="274320" lvl="1" indent="-274320" algn="just">
                  <a:lnSpc>
                    <a:spcPct val="120000"/>
                  </a:lnSpc>
                  <a:spcBef>
                    <a:spcPts val="1000"/>
                  </a:spcBef>
                  <a:buClr>
                    <a:srgbClr val="CEA524"/>
                  </a:buClr>
                  <a:buSzPct val="100000"/>
                  <a:buFont typeface="Wingdings" panose="05000000000000000000" pitchFamily="2" charset="2"/>
                  <a:buChar char="q"/>
                </a:pPr>
                <a:r>
                  <a:rPr lang="en-US" altLang="zh-CN" sz="2800" dirty="0" smtClean="0"/>
                  <a:t>【</a:t>
                </a:r>
                <a:r>
                  <a:rPr lang="zh-CN" altLang="en-US" sz="2800" b="1" dirty="0">
                    <a:solidFill>
                      <a:srgbClr val="C00000"/>
                    </a:solidFill>
                  </a:rPr>
                  <a:t>附加前提证明</a:t>
                </a:r>
                <a:r>
                  <a:rPr lang="zh-CN" altLang="en-US" sz="2800" b="1" dirty="0" smtClean="0">
                    <a:solidFill>
                      <a:srgbClr val="C00000"/>
                    </a:solidFill>
                  </a:rPr>
                  <a:t>法</a:t>
                </a:r>
                <a:r>
                  <a:rPr lang="en-US" altLang="zh-CN" sz="2800" dirty="0" smtClean="0"/>
                  <a:t>】</a:t>
                </a:r>
                <a:r>
                  <a:rPr lang="zh-CN" altLang="en-US" sz="2800" dirty="0" smtClean="0"/>
                  <a:t>推理形式为</a:t>
                </a:r>
                <a:r>
                  <a:rPr lang="en-US" altLang="zh-CN" sz="2800" dirty="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𝐴</m:t>
                        </m:r>
                      </m:e>
                      <m:sub>
                        <m:r>
                          <a:rPr lang="en-US" altLang="zh-CN" sz="2800" i="1">
                            <a:latin typeface="Cambria Math" panose="02040503050406030204" pitchFamily="18" charset="0"/>
                          </a:rPr>
                          <m:t>1</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𝐴</m:t>
                        </m:r>
                      </m:e>
                      <m:sub>
                        <m:r>
                          <a:rPr lang="en-US" altLang="zh-CN" sz="2800" i="1">
                            <a:latin typeface="Cambria Math" panose="02040503050406030204" pitchFamily="18" charset="0"/>
                            <a:ea typeface="Cambria Math" panose="02040503050406030204" pitchFamily="18" charset="0"/>
                          </a:rPr>
                          <m:t>2</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𝐴</m:t>
                        </m:r>
                      </m:e>
                      <m:sub>
                        <m:r>
                          <a:rPr lang="en-US" altLang="zh-CN" sz="2800" i="1">
                            <a:latin typeface="Cambria Math" panose="02040503050406030204" pitchFamily="18" charset="0"/>
                            <a:ea typeface="Cambria Math" panose="02040503050406030204" pitchFamily="18" charset="0"/>
                          </a:rPr>
                          <m:t>𝑘</m:t>
                        </m:r>
                      </m:sub>
                    </m:sSub>
                  </m:oMath>
                </a14:m>
                <a:r>
                  <a:rPr lang="en-US" altLang="zh-CN" sz="2800" dirty="0"/>
                  <a:t>)</a:t>
                </a:r>
                <a14:m>
                  <m:oMath xmlns:m="http://schemas.openxmlformats.org/officeDocument/2006/math">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𝐴</m:t>
                    </m:r>
                    <m:r>
                      <a:rPr lang="en-US" altLang="zh-CN" sz="2800" i="1" dirty="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ea typeface="Cambria Math" panose="02040503050406030204" pitchFamily="18" charset="0"/>
                      </a:rPr>
                      <m:t>𝐵</m:t>
                    </m:r>
                    <m:r>
                      <a:rPr lang="en-US" altLang="zh-CN" sz="2800" i="1" dirty="0">
                        <a:latin typeface="Cambria Math" panose="02040503050406030204" pitchFamily="18" charset="0"/>
                        <a:ea typeface="Cambria Math" panose="02040503050406030204" pitchFamily="18" charset="0"/>
                      </a:rPr>
                      <m:t>)</m:t>
                    </m:r>
                  </m:oMath>
                </a14:m>
                <a:r>
                  <a:rPr lang="en-US" altLang="zh-CN" sz="2800" dirty="0" smtClean="0"/>
                  <a:t>. </a:t>
                </a:r>
                <a:r>
                  <a:rPr lang="zh-CN" altLang="en-US" sz="2800" dirty="0" smtClean="0"/>
                  <a:t>将结论的</a:t>
                </a:r>
                <a:r>
                  <a:rPr lang="zh-CN" altLang="en-US" sz="2800" dirty="0"/>
                  <a:t>前件</a:t>
                </a:r>
                <a14:m>
                  <m:oMath xmlns:m="http://schemas.openxmlformats.org/officeDocument/2006/math">
                    <m:r>
                      <a:rPr lang="en-US" altLang="zh-CN" sz="2800" i="1" dirty="0">
                        <a:latin typeface="Cambria Math" panose="02040503050406030204" pitchFamily="18" charset="0"/>
                      </a:rPr>
                      <m:t>𝐴</m:t>
                    </m:r>
                  </m:oMath>
                </a14:m>
                <a:r>
                  <a:rPr lang="zh-CN" altLang="en-US" sz="2800" dirty="0"/>
                  <a:t>作为推理的</a:t>
                </a:r>
                <a:r>
                  <a:rPr lang="zh-CN" altLang="en-US" sz="2800" dirty="0" smtClean="0"/>
                  <a:t>前提</a:t>
                </a:r>
                <a:r>
                  <a:rPr lang="en-US" altLang="zh-CN" sz="2800" dirty="0" smtClean="0"/>
                  <a:t>(A</a:t>
                </a:r>
                <a:r>
                  <a:rPr lang="zh-CN" altLang="en-US" sz="2800" dirty="0" smtClean="0"/>
                  <a:t>称作附加</a:t>
                </a:r>
                <a:r>
                  <a:rPr lang="zh-CN" altLang="en-US" sz="2800" dirty="0"/>
                  <a:t>前提</a:t>
                </a:r>
                <a:r>
                  <a:rPr lang="en-US" altLang="zh-CN" sz="2800" dirty="0" smtClean="0"/>
                  <a:t>), </a:t>
                </a:r>
                <a:r>
                  <a:rPr lang="zh-CN" altLang="en-US" sz="2800" dirty="0" smtClean="0"/>
                  <a:t>结论</a:t>
                </a:r>
                <a:r>
                  <a:rPr lang="zh-CN" altLang="en-US" sz="2800" dirty="0"/>
                  <a:t>为</a:t>
                </a:r>
                <a14:m>
                  <m:oMath xmlns:m="http://schemas.openxmlformats.org/officeDocument/2006/math">
                    <m:r>
                      <a:rPr lang="en-US" altLang="zh-CN" sz="2800" i="1" dirty="0">
                        <a:latin typeface="Cambria Math" panose="02040503050406030204" pitchFamily="18" charset="0"/>
                      </a:rPr>
                      <m:t>𝐵</m:t>
                    </m:r>
                    <m:r>
                      <a:rPr lang="en-US" altLang="zh-CN" sz="2800" dirty="0">
                        <a:latin typeface="Cambria Math" panose="02040503050406030204" pitchFamily="18" charset="0"/>
                      </a:rPr>
                      <m:t>,</m:t>
                    </m:r>
                  </m:oMath>
                </a14:m>
                <a:r>
                  <a:rPr lang="en-US" altLang="zh-CN" sz="2800" dirty="0"/>
                  <a:t> </a:t>
                </a:r>
                <a:r>
                  <a:rPr lang="zh-CN" altLang="en-US" sz="2800" dirty="0" smtClean="0"/>
                  <a:t>即推理形式</a:t>
                </a:r>
                <a:r>
                  <a:rPr lang="zh-CN" altLang="en-US" sz="2800" dirty="0"/>
                  <a:t>改写为</a:t>
                </a:r>
                <a:r>
                  <a:rPr lang="en-US" altLang="zh-CN" sz="2800" b="1" dirty="0" smtClean="0">
                    <a:solidFill>
                      <a:srgbClr val="C00000"/>
                    </a:solidFill>
                  </a:rPr>
                  <a:t>(</a:t>
                </a:r>
                <a14:m>
                  <m:oMath xmlns:m="http://schemas.openxmlformats.org/officeDocument/2006/math">
                    <m:sSub>
                      <m:sSubPr>
                        <m:ctrlPr>
                          <a:rPr lang="en-US" altLang="zh-CN" sz="2800" b="1" i="1">
                            <a:solidFill>
                              <a:srgbClr val="C00000"/>
                            </a:solidFill>
                            <a:latin typeface="Cambria Math" panose="02040503050406030204" pitchFamily="18" charset="0"/>
                          </a:rPr>
                        </m:ctrlPr>
                      </m:sSubPr>
                      <m:e>
                        <m:r>
                          <a:rPr lang="en-US" altLang="zh-CN" sz="2800" b="1" i="1">
                            <a:solidFill>
                              <a:srgbClr val="C00000"/>
                            </a:solidFill>
                            <a:latin typeface="Cambria Math" panose="02040503050406030204" pitchFamily="18" charset="0"/>
                          </a:rPr>
                          <m:t>𝑨</m:t>
                        </m:r>
                      </m:e>
                      <m:sub>
                        <m:r>
                          <a:rPr lang="en-US" altLang="zh-CN" sz="2800" b="1" i="1">
                            <a:solidFill>
                              <a:srgbClr val="C00000"/>
                            </a:solidFill>
                            <a:latin typeface="Cambria Math" panose="02040503050406030204" pitchFamily="18" charset="0"/>
                          </a:rPr>
                          <m:t>𝟏</m:t>
                        </m:r>
                      </m:sub>
                    </m:sSub>
                    <m:r>
                      <a:rPr lang="en-US" altLang="zh-CN" sz="2800" b="1" i="1">
                        <a:solidFill>
                          <a:srgbClr val="C00000"/>
                        </a:solidFill>
                        <a:latin typeface="Cambria Math" panose="02040503050406030204" pitchFamily="18" charset="0"/>
                        <a:ea typeface="Cambria Math" panose="02040503050406030204" pitchFamily="18" charset="0"/>
                      </a:rPr>
                      <m:t>∧</m:t>
                    </m:r>
                    <m:sSub>
                      <m:sSubPr>
                        <m:ctrlPr>
                          <a:rPr lang="en-US" altLang="zh-CN" sz="2800" b="1" i="1">
                            <a:solidFill>
                              <a:srgbClr val="C00000"/>
                            </a:solidFill>
                            <a:latin typeface="Cambria Math" panose="02040503050406030204" pitchFamily="18" charset="0"/>
                            <a:ea typeface="Cambria Math" panose="02040503050406030204" pitchFamily="18" charset="0"/>
                          </a:rPr>
                        </m:ctrlPr>
                      </m:sSubPr>
                      <m:e>
                        <m:r>
                          <a:rPr lang="en-US" altLang="zh-CN" sz="2800" b="1" i="1">
                            <a:solidFill>
                              <a:srgbClr val="C00000"/>
                            </a:solidFill>
                            <a:latin typeface="Cambria Math" panose="02040503050406030204" pitchFamily="18" charset="0"/>
                            <a:ea typeface="Cambria Math" panose="02040503050406030204" pitchFamily="18" charset="0"/>
                          </a:rPr>
                          <m:t>𝑨</m:t>
                        </m:r>
                      </m:e>
                      <m:sub>
                        <m:r>
                          <a:rPr lang="en-US" altLang="zh-CN" sz="2800" b="1" i="1">
                            <a:solidFill>
                              <a:srgbClr val="C00000"/>
                            </a:solidFill>
                            <a:latin typeface="Cambria Math" panose="02040503050406030204" pitchFamily="18" charset="0"/>
                            <a:ea typeface="Cambria Math" panose="02040503050406030204" pitchFamily="18" charset="0"/>
                          </a:rPr>
                          <m:t>𝟐</m:t>
                        </m:r>
                      </m:sub>
                    </m:sSub>
                    <m:r>
                      <a:rPr lang="en-US" altLang="zh-CN" sz="2800" b="1" i="1">
                        <a:solidFill>
                          <a:srgbClr val="C00000"/>
                        </a:solidFill>
                        <a:latin typeface="Cambria Math" panose="02040503050406030204" pitchFamily="18" charset="0"/>
                        <a:ea typeface="Cambria Math" panose="02040503050406030204" pitchFamily="18" charset="0"/>
                      </a:rPr>
                      <m:t>∧⋯∧</m:t>
                    </m:r>
                    <m:sSub>
                      <m:sSubPr>
                        <m:ctrlPr>
                          <a:rPr lang="en-US" altLang="zh-CN" sz="2800" b="1" i="1">
                            <a:solidFill>
                              <a:srgbClr val="C00000"/>
                            </a:solidFill>
                            <a:latin typeface="Cambria Math" panose="02040503050406030204" pitchFamily="18" charset="0"/>
                            <a:ea typeface="Cambria Math" panose="02040503050406030204" pitchFamily="18" charset="0"/>
                          </a:rPr>
                        </m:ctrlPr>
                      </m:sSubPr>
                      <m:e>
                        <m:r>
                          <a:rPr lang="en-US" altLang="zh-CN" sz="2800" b="1" i="1">
                            <a:solidFill>
                              <a:srgbClr val="C00000"/>
                            </a:solidFill>
                            <a:latin typeface="Cambria Math" panose="02040503050406030204" pitchFamily="18" charset="0"/>
                            <a:ea typeface="Cambria Math" panose="02040503050406030204" pitchFamily="18" charset="0"/>
                          </a:rPr>
                          <m:t>𝑨</m:t>
                        </m:r>
                      </m:e>
                      <m:sub>
                        <m:r>
                          <a:rPr lang="en-US" altLang="zh-CN" sz="2800" b="1" i="1">
                            <a:solidFill>
                              <a:srgbClr val="C00000"/>
                            </a:solidFill>
                            <a:latin typeface="Cambria Math" panose="02040503050406030204" pitchFamily="18" charset="0"/>
                            <a:ea typeface="Cambria Math" panose="02040503050406030204" pitchFamily="18" charset="0"/>
                          </a:rPr>
                          <m:t>𝒌</m:t>
                        </m:r>
                      </m:sub>
                    </m:sSub>
                    <m:r>
                      <a:rPr lang="en-US" altLang="zh-CN" sz="2800" b="1" i="1">
                        <a:solidFill>
                          <a:srgbClr val="C00000"/>
                        </a:solidFill>
                        <a:latin typeface="Cambria Math" panose="02040503050406030204" pitchFamily="18" charset="0"/>
                        <a:ea typeface="Cambria Math" panose="02040503050406030204" pitchFamily="18" charset="0"/>
                      </a:rPr>
                      <m:t>∧</m:t>
                    </m:r>
                    <m:r>
                      <a:rPr lang="en-US" altLang="zh-CN" sz="2800" b="1" i="1" dirty="0">
                        <a:solidFill>
                          <a:srgbClr val="C00000"/>
                        </a:solidFill>
                        <a:latin typeface="Cambria Math" panose="02040503050406030204" pitchFamily="18" charset="0"/>
                        <a:ea typeface="Cambria Math" panose="02040503050406030204" pitchFamily="18" charset="0"/>
                      </a:rPr>
                      <m:t>𝑨</m:t>
                    </m:r>
                  </m:oMath>
                </a14:m>
                <a:r>
                  <a:rPr lang="en-US" altLang="zh-CN" sz="2800" b="1" dirty="0">
                    <a:solidFill>
                      <a:srgbClr val="C00000"/>
                    </a:solidFill>
                  </a:rPr>
                  <a:t>)</a:t>
                </a:r>
                <a14:m>
                  <m:oMath xmlns:m="http://schemas.openxmlformats.org/officeDocument/2006/math">
                    <m:r>
                      <a:rPr lang="en-US" altLang="zh-CN" sz="2800" b="1" i="1" dirty="0">
                        <a:solidFill>
                          <a:srgbClr val="C00000"/>
                        </a:solidFill>
                        <a:latin typeface="Cambria Math" panose="02040503050406030204" pitchFamily="18" charset="0"/>
                        <a:ea typeface="Cambria Math" panose="02040503050406030204" pitchFamily="18" charset="0"/>
                      </a:rPr>
                      <m:t>→</m:t>
                    </m:r>
                    <m:r>
                      <a:rPr lang="en-US" altLang="zh-CN" sz="2800" b="1" i="1" dirty="0">
                        <a:solidFill>
                          <a:srgbClr val="C00000"/>
                        </a:solidFill>
                        <a:latin typeface="Cambria Math" panose="02040503050406030204" pitchFamily="18" charset="0"/>
                        <a:ea typeface="Cambria Math" panose="02040503050406030204" pitchFamily="18" charset="0"/>
                      </a:rPr>
                      <m:t>𝑩</m:t>
                    </m:r>
                  </m:oMath>
                </a14:m>
                <a:r>
                  <a:rPr lang="en-US" altLang="zh-CN" sz="2800" dirty="0"/>
                  <a:t>, </a:t>
                </a:r>
                <a:r>
                  <a:rPr lang="zh-CN" altLang="en-US" sz="2800" dirty="0"/>
                  <a:t>称作附加前提证明</a:t>
                </a:r>
                <a:r>
                  <a:rPr lang="zh-CN" altLang="en-US" sz="2800" dirty="0" smtClean="0"/>
                  <a:t>法 </a:t>
                </a:r>
                <a:r>
                  <a:rPr lang="en-US" altLang="zh-CN" sz="2800" dirty="0" smtClean="0"/>
                  <a:t>(Conclusion Premise Rule, </a:t>
                </a:r>
                <a:r>
                  <a:rPr lang="zh-CN" altLang="en-US" sz="2800" dirty="0" smtClean="0"/>
                  <a:t>简称</a:t>
                </a:r>
                <a:r>
                  <a:rPr lang="en-US" altLang="zh-CN" sz="2800" dirty="0" smtClean="0"/>
                  <a:t>CP</a:t>
                </a:r>
                <a:r>
                  <a:rPr lang="zh-CN" altLang="en-US" sz="2800" dirty="0" smtClean="0"/>
                  <a:t>规则</a:t>
                </a:r>
                <a:r>
                  <a:rPr lang="en-US" altLang="zh-CN" sz="2800" dirty="0" smtClean="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476"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1B3A2D84-D734-4A29-8DFE-8A08D626D399}"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22</a:t>
            </a:fld>
            <a:endParaRPr lang="zh-CN" altLang="en-US" dirty="0"/>
          </a:p>
        </p:txBody>
      </p:sp>
      <p:pic>
        <p:nvPicPr>
          <p:cNvPr id="5" name="图片 4"/>
          <p:cNvPicPr>
            <a:picLocks noChangeAspect="1"/>
          </p:cNvPicPr>
          <p:nvPr/>
        </p:nvPicPr>
        <p:blipFill>
          <a:blip r:embed="rId4"/>
          <a:stretch>
            <a:fillRect/>
          </a:stretch>
        </p:blipFill>
        <p:spPr>
          <a:xfrm>
            <a:off x="3752693" y="3360513"/>
            <a:ext cx="4330083" cy="1774624"/>
          </a:xfrm>
          <a:prstGeom prst="rect">
            <a:avLst/>
          </a:prstGeom>
          <a:ln>
            <a:noFill/>
          </a:ln>
        </p:spPr>
      </p:pic>
    </p:spTree>
    <p:extLst>
      <p:ext uri="{BB962C8B-B14F-4D97-AF65-F5344CB8AC3E}">
        <p14:creationId xmlns:p14="http://schemas.microsoft.com/office/powerpoint/2010/main" val="23105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4.6.3 </a:t>
            </a:r>
            <a:r>
              <a:rPr lang="zh-CN" altLang="en-US" dirty="0" smtClean="0"/>
              <a:t>构造</a:t>
            </a:r>
            <a:r>
              <a:rPr lang="zh-CN" altLang="en-US" dirty="0"/>
              <a:t>证明法</a:t>
            </a:r>
            <a:r>
              <a:rPr lang="en-US" altLang="zh-CN" dirty="0" smtClean="0"/>
              <a:t>-</a:t>
            </a:r>
            <a:r>
              <a:rPr lang="zh-CN" altLang="en-US" dirty="0"/>
              <a:t>附加前提证明法</a:t>
            </a:r>
            <a:endParaRPr lang="en-US" dirty="0"/>
          </a:p>
        </p:txBody>
      </p:sp>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根据以下前提</a:t>
            </a:r>
            <a:r>
              <a:rPr lang="en-US" altLang="zh-CN" dirty="0" smtClean="0"/>
              <a:t>(</a:t>
            </a:r>
            <a:r>
              <a:rPr lang="zh-CN" altLang="en-US" dirty="0" smtClean="0"/>
              <a:t>前三行</a:t>
            </a:r>
            <a:r>
              <a:rPr lang="en-US" altLang="zh-CN" dirty="0" smtClean="0"/>
              <a:t>), </a:t>
            </a:r>
            <a:r>
              <a:rPr lang="zh-CN" altLang="en-US" dirty="0" smtClean="0"/>
              <a:t>用推理规则建立论证</a:t>
            </a:r>
            <a:r>
              <a:rPr lang="en-US" altLang="zh-CN" dirty="0" smtClean="0"/>
              <a:t>, </a:t>
            </a:r>
            <a:r>
              <a:rPr lang="zh-CN" altLang="en-US" dirty="0" smtClean="0"/>
              <a:t>证明结论</a:t>
            </a:r>
            <a:r>
              <a:rPr lang="en-US" altLang="zh-CN" dirty="0" smtClean="0"/>
              <a:t>(</a:t>
            </a:r>
            <a:r>
              <a:rPr lang="zh-CN" altLang="en-US" dirty="0" smtClean="0"/>
              <a:t>第四行</a:t>
            </a:r>
            <a:r>
              <a:rPr lang="en-US" altLang="zh-CN" dirty="0" smtClean="0"/>
              <a:t>):</a:t>
            </a:r>
            <a:endParaRPr lang="en-US" altLang="zh-CN" dirty="0"/>
          </a:p>
          <a:p>
            <a:pPr lvl="1"/>
            <a:r>
              <a:rPr lang="en-US" dirty="0" smtClean="0"/>
              <a:t>“</a:t>
            </a:r>
            <a:r>
              <a:rPr lang="zh-CN" altLang="en-US" dirty="0" smtClean="0"/>
              <a:t>如果小张和小王去看电影</a:t>
            </a:r>
            <a:r>
              <a:rPr lang="en-US" altLang="zh-CN" dirty="0" smtClean="0"/>
              <a:t>, </a:t>
            </a:r>
            <a:r>
              <a:rPr lang="zh-CN" altLang="en-US" dirty="0" smtClean="0"/>
              <a:t>则小李也去看电影</a:t>
            </a:r>
            <a:r>
              <a:rPr lang="en-US" dirty="0" smtClean="0"/>
              <a:t>.”</a:t>
            </a:r>
          </a:p>
          <a:p>
            <a:pPr lvl="1"/>
            <a:r>
              <a:rPr lang="en-US" dirty="0" smtClean="0"/>
              <a:t>“</a:t>
            </a:r>
            <a:r>
              <a:rPr lang="zh-CN" altLang="en-US" dirty="0" smtClean="0"/>
              <a:t>小赵不去看电影</a:t>
            </a:r>
            <a:r>
              <a:rPr lang="en-US" altLang="zh-CN" dirty="0" smtClean="0"/>
              <a:t>, </a:t>
            </a:r>
            <a:r>
              <a:rPr lang="zh-CN" altLang="en-US" dirty="0" smtClean="0"/>
              <a:t>或小张去看电影</a:t>
            </a:r>
            <a:r>
              <a:rPr lang="en-US" dirty="0" smtClean="0"/>
              <a:t>.”</a:t>
            </a:r>
          </a:p>
          <a:p>
            <a:pPr lvl="1"/>
            <a:r>
              <a:rPr lang="en-US" dirty="0" smtClean="0"/>
              <a:t>“</a:t>
            </a:r>
            <a:r>
              <a:rPr lang="zh-CN" altLang="en-US" dirty="0" smtClean="0"/>
              <a:t>小王去看电影</a:t>
            </a:r>
            <a:r>
              <a:rPr lang="en-US" dirty="0" smtClean="0"/>
              <a:t>.”</a:t>
            </a:r>
          </a:p>
          <a:p>
            <a:pPr lvl="1"/>
            <a:r>
              <a:rPr lang="en-US" dirty="0" smtClean="0"/>
              <a:t>“</a:t>
            </a:r>
            <a:r>
              <a:rPr lang="zh-CN" altLang="en-US" dirty="0" smtClean="0"/>
              <a:t>如果小赵去看电影</a:t>
            </a:r>
            <a:r>
              <a:rPr lang="en-US" altLang="zh-CN" dirty="0" smtClean="0"/>
              <a:t>, </a:t>
            </a:r>
            <a:r>
              <a:rPr lang="zh-CN" altLang="en-US" dirty="0" smtClean="0"/>
              <a:t>那么小李也去看电影</a:t>
            </a:r>
            <a:r>
              <a:rPr lang="en-US" dirty="0" smtClean="0"/>
              <a:t>.”</a:t>
            </a:r>
          </a:p>
          <a:p>
            <a:pPr lvl="1"/>
            <a:endParaRPr lang="en-US" dirty="0" smtClean="0"/>
          </a:p>
          <a:p>
            <a:pPr lvl="1"/>
            <a:endParaRPr lang="en-US" dirty="0" smtClean="0"/>
          </a:p>
          <a:p>
            <a:pPr lvl="1"/>
            <a:endParaRPr lang="en-US" dirty="0" smtClean="0"/>
          </a:p>
          <a:p>
            <a:endParaRPr lang="en-US" dirty="0" smtClean="0"/>
          </a:p>
        </p:txBody>
      </p:sp>
      <p:sp>
        <p:nvSpPr>
          <p:cNvPr id="4" name="日期占位符 3"/>
          <p:cNvSpPr>
            <a:spLocks noGrp="1"/>
          </p:cNvSpPr>
          <p:nvPr>
            <p:ph type="dt" sz="half" idx="10"/>
          </p:nvPr>
        </p:nvSpPr>
        <p:spPr/>
        <p:txBody>
          <a:bodyPr/>
          <a:lstStyle/>
          <a:p>
            <a:fld id="{CCD5BA50-2899-43ED-84F5-28D3D72E1E55}" type="datetime1">
              <a:rPr lang="zh-CN" altLang="en-US" smtClean="0"/>
              <a:t>2024/11/5</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23</a:t>
            </a:fld>
            <a:endParaRPr lang="zh-CN" altLang="en-US" dirty="0"/>
          </a:p>
        </p:txBody>
      </p:sp>
    </p:spTree>
    <p:extLst>
      <p:ext uri="{BB962C8B-B14F-4D97-AF65-F5344CB8AC3E}">
        <p14:creationId xmlns:p14="http://schemas.microsoft.com/office/powerpoint/2010/main" val="2949930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4.6.3 </a:t>
            </a:r>
            <a:r>
              <a:rPr lang="zh-CN" altLang="en-US" dirty="0" smtClean="0"/>
              <a:t>构造</a:t>
            </a:r>
            <a:r>
              <a:rPr lang="zh-CN" altLang="en-US" dirty="0"/>
              <a:t>证明</a:t>
            </a:r>
            <a:r>
              <a:rPr lang="zh-CN" altLang="en-US" dirty="0" smtClean="0"/>
              <a:t>法</a:t>
            </a:r>
            <a:r>
              <a:rPr lang="en-US" altLang="zh-CN" dirty="0"/>
              <a:t>-</a:t>
            </a:r>
            <a:r>
              <a:rPr lang="zh-CN" altLang="en-US" dirty="0"/>
              <a:t>附加前提证明法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a:t>
                </a:r>
                <a:r>
                  <a:rPr lang="zh-CN" altLang="en-US" dirty="0" smtClean="0"/>
                  <a:t>根据以下前提</a:t>
                </a:r>
                <a:r>
                  <a:rPr lang="en-US" altLang="zh-CN" dirty="0" smtClean="0"/>
                  <a:t>(</a:t>
                </a:r>
                <a:r>
                  <a:rPr lang="zh-CN" altLang="en-US" dirty="0" smtClean="0"/>
                  <a:t>前三行</a:t>
                </a:r>
                <a:r>
                  <a:rPr lang="en-US" altLang="zh-CN" dirty="0" smtClean="0"/>
                  <a:t>), </a:t>
                </a:r>
                <a:r>
                  <a:rPr lang="zh-CN" altLang="en-US" dirty="0" smtClean="0"/>
                  <a:t>用推理规则建立论证</a:t>
                </a:r>
                <a:r>
                  <a:rPr lang="en-US" altLang="zh-CN" dirty="0" smtClean="0"/>
                  <a:t>, </a:t>
                </a:r>
                <a:r>
                  <a:rPr lang="zh-CN" altLang="en-US" dirty="0" smtClean="0"/>
                  <a:t>证明结论</a:t>
                </a:r>
                <a:r>
                  <a:rPr lang="en-US" altLang="zh-CN" dirty="0" smtClean="0"/>
                  <a:t>(</a:t>
                </a:r>
                <a:r>
                  <a:rPr lang="zh-CN" altLang="en-US" dirty="0" smtClean="0"/>
                  <a:t>第四行</a:t>
                </a:r>
                <a:r>
                  <a:rPr lang="en-US" altLang="zh-CN" dirty="0" smtClean="0"/>
                  <a:t>):</a:t>
                </a:r>
                <a:endParaRPr lang="en-US" altLang="zh-CN" dirty="0"/>
              </a:p>
              <a:p>
                <a:pPr lvl="1"/>
                <a:r>
                  <a:rPr lang="en-US" dirty="0" smtClean="0"/>
                  <a:t>“</a:t>
                </a:r>
                <a:r>
                  <a:rPr lang="zh-CN" altLang="en-US" dirty="0" smtClean="0"/>
                  <a:t>如果小张和小王去看电影</a:t>
                </a:r>
                <a:r>
                  <a:rPr lang="en-US" altLang="zh-CN" dirty="0" smtClean="0"/>
                  <a:t>, </a:t>
                </a:r>
                <a:r>
                  <a:rPr lang="zh-CN" altLang="en-US" dirty="0" smtClean="0"/>
                  <a:t>则小李也去看电影</a:t>
                </a:r>
                <a:r>
                  <a:rPr lang="en-US" dirty="0" smtClean="0"/>
                  <a:t>.”</a:t>
                </a:r>
              </a:p>
              <a:p>
                <a:pPr lvl="1"/>
                <a:r>
                  <a:rPr lang="en-US" dirty="0" smtClean="0"/>
                  <a:t>“</a:t>
                </a:r>
                <a:r>
                  <a:rPr lang="zh-CN" altLang="en-US" dirty="0" smtClean="0"/>
                  <a:t>小赵不去看电影</a:t>
                </a:r>
                <a:r>
                  <a:rPr lang="en-US" altLang="zh-CN" dirty="0" smtClean="0"/>
                  <a:t>, </a:t>
                </a:r>
                <a:r>
                  <a:rPr lang="zh-CN" altLang="en-US" dirty="0" smtClean="0"/>
                  <a:t>或小张去看电影</a:t>
                </a:r>
                <a:r>
                  <a:rPr lang="en-US" dirty="0" smtClean="0"/>
                  <a:t>.”</a:t>
                </a:r>
              </a:p>
              <a:p>
                <a:pPr lvl="1"/>
                <a:r>
                  <a:rPr lang="en-US" dirty="0" smtClean="0"/>
                  <a:t>“</a:t>
                </a:r>
                <a:r>
                  <a:rPr lang="zh-CN" altLang="en-US" dirty="0" smtClean="0"/>
                  <a:t>小王去看电影</a:t>
                </a:r>
                <a:r>
                  <a:rPr lang="en-US" dirty="0" smtClean="0"/>
                  <a:t>.”</a:t>
                </a:r>
              </a:p>
              <a:p>
                <a:pPr lvl="1"/>
                <a:r>
                  <a:rPr lang="en-US" dirty="0" smtClean="0"/>
                  <a:t>“</a:t>
                </a:r>
                <a:r>
                  <a:rPr lang="zh-CN" altLang="en-US" dirty="0" smtClean="0"/>
                  <a:t>如果小赵去看电影</a:t>
                </a:r>
                <a:r>
                  <a:rPr lang="en-US" altLang="zh-CN" dirty="0" smtClean="0"/>
                  <a:t>, </a:t>
                </a:r>
                <a:r>
                  <a:rPr lang="zh-CN" altLang="en-US" dirty="0" smtClean="0"/>
                  <a:t>那么小李也去看电影</a:t>
                </a:r>
                <a:r>
                  <a:rPr lang="en-US" dirty="0" smtClean="0"/>
                  <a:t>.”</a:t>
                </a:r>
              </a:p>
              <a:p>
                <a:r>
                  <a:rPr lang="zh-CN" altLang="en-US" dirty="0" smtClean="0"/>
                  <a:t>解</a:t>
                </a:r>
                <a:r>
                  <a:rPr lang="en-US" dirty="0" smtClean="0"/>
                  <a:t>: </a:t>
                </a:r>
              </a:p>
              <a:p>
                <a:pPr lvl="1"/>
                <a:r>
                  <a:rPr lang="zh-CN" altLang="en-US" dirty="0" smtClean="0"/>
                  <a:t>定义命题变元</a:t>
                </a:r>
                <a:r>
                  <a:rPr lang="en-US" altLang="zh-CN" dirty="0" smtClean="0"/>
                  <a:t>. </a:t>
                </a:r>
                <a14:m>
                  <m:oMath xmlns:m="http://schemas.openxmlformats.org/officeDocument/2006/math">
                    <m:r>
                      <a:rPr lang="en-US" i="1" dirty="0" smtClean="0">
                        <a:latin typeface="Cambria Math" panose="02040503050406030204" pitchFamily="18" charset="0"/>
                      </a:rPr>
                      <m:t>𝑝</m:t>
                    </m:r>
                  </m:oMath>
                </a14:m>
                <a:r>
                  <a:rPr lang="en-US" dirty="0" smtClean="0">
                    <a:solidFill>
                      <a:prstClr val="black"/>
                    </a:solidFill>
                  </a:rPr>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小张去看电影</a:t>
                </a:r>
                <a14:m>
                  <m:oMath xmlns:m="http://schemas.openxmlformats.org/officeDocument/2006/math">
                    <m:r>
                      <a:rPr lang="zh-CN" altLang="en-US" i="1">
                        <a:solidFill>
                          <a:prstClr val="black"/>
                        </a:solidFill>
                        <a:latin typeface="Cambria Math" panose="02040503050406030204" pitchFamily="18" charset="0"/>
                      </a:rPr>
                      <m:t>”</m:t>
                    </m:r>
                    <m:r>
                      <a:rPr lang="en-US" altLang="zh-CN" b="0" i="0" smtClean="0">
                        <a:solidFill>
                          <a:prstClr val="black"/>
                        </a:solidFill>
                        <a:latin typeface="Cambria Math" panose="02040503050406030204" pitchFamily="18" charset="0"/>
                      </a:rPr>
                      <m:t> </m:t>
                    </m:r>
                    <m:r>
                      <a:rPr lang="en-US" b="0" i="1" dirty="0" smtClean="0">
                        <a:latin typeface="Cambria Math" panose="02040503050406030204" pitchFamily="18" charset="0"/>
                      </a:rPr>
                      <m:t>𝑞</m:t>
                    </m:r>
                  </m:oMath>
                </a14:m>
                <a:r>
                  <a:rPr lang="en-US" dirty="0" smtClean="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小王去</a:t>
                </a:r>
                <a:r>
                  <a:rPr lang="zh-CN" altLang="en-US" dirty="0"/>
                  <a:t>看电影</a:t>
                </a:r>
                <a14:m>
                  <m:oMath xmlns:m="http://schemas.openxmlformats.org/officeDocument/2006/math">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 </m:t>
                    </m:r>
                    <m:r>
                      <a:rPr lang="en-US" b="0" i="1" dirty="0" smtClean="0">
                        <a:latin typeface="Cambria Math" panose="02040503050406030204" pitchFamily="18" charset="0"/>
                      </a:rPr>
                      <m:t>𝑟</m:t>
                    </m:r>
                  </m:oMath>
                </a14:m>
                <a:r>
                  <a:rPr lang="en-US" dirty="0" smtClean="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小李去</a:t>
                </a:r>
                <a:r>
                  <a:rPr lang="zh-CN" altLang="en-US" dirty="0"/>
                  <a:t>看电影</a:t>
                </a:r>
                <a14:m>
                  <m:oMath xmlns:m="http://schemas.openxmlformats.org/officeDocument/2006/math">
                    <m:r>
                      <a:rPr lang="zh-CN" altLang="en-US" i="1">
                        <a:solidFill>
                          <a:prstClr val="black"/>
                        </a:solidFill>
                        <a:latin typeface="Cambria Math" panose="02040503050406030204" pitchFamily="18" charset="0"/>
                      </a:rPr>
                      <m:t>” </m:t>
                    </m:r>
                    <m:r>
                      <a:rPr lang="en-US" b="0" i="1" dirty="0" smtClean="0">
                        <a:latin typeface="Cambria Math" panose="02040503050406030204" pitchFamily="18" charset="0"/>
                      </a:rPr>
                      <m:t>𝑠</m:t>
                    </m:r>
                  </m:oMath>
                </a14:m>
                <a:r>
                  <a:rPr lang="en-US" dirty="0" smtClean="0"/>
                  <a:t>: </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t>小赵去</a:t>
                </a:r>
                <a:r>
                  <a:rPr lang="zh-CN" altLang="en-US" dirty="0"/>
                  <a:t>看电影</a:t>
                </a:r>
                <a14:m>
                  <m:oMath xmlns:m="http://schemas.openxmlformats.org/officeDocument/2006/math">
                    <m:r>
                      <a:rPr lang="zh-CN" altLang="en-US" i="1">
                        <a:solidFill>
                          <a:prstClr val="black"/>
                        </a:solidFill>
                        <a:latin typeface="Cambria Math" panose="02040503050406030204" pitchFamily="18" charset="0"/>
                      </a:rPr>
                      <m:t>”</m:t>
                    </m:r>
                  </m:oMath>
                </a14:m>
                <a:endParaRPr lang="en-US" altLang="zh-CN" dirty="0" smtClean="0"/>
              </a:p>
              <a:p>
                <a:pPr lvl="1"/>
                <a:r>
                  <a:rPr lang="zh-CN" altLang="en-US" dirty="0" smtClean="0"/>
                  <a:t>翻译以上语句前提为</a:t>
                </a:r>
                <a:r>
                  <a:rPr lang="en-US" altLang="zh-CN" dirty="0" smtClean="0"/>
                  <a:t>: </a:t>
                </a:r>
                <a14:m>
                  <m:oMath xmlns:m="http://schemas.openxmlformats.org/officeDocument/2006/math">
                    <m:d>
                      <m:dPr>
                        <m:ctrlPr>
                          <a:rPr lang="en-US" altLang="zh-CN" b="0" i="1" smtClean="0">
                            <a:latin typeface="Cambria Math" panose="02040503050406030204" pitchFamily="18" charset="0"/>
                          </a:rPr>
                        </m:ctrlPr>
                      </m:dPr>
                      <m:e>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𝑞</m:t>
                        </m:r>
                      </m:e>
                    </m:d>
                    <m:r>
                      <a:rPr lang="en-US" altLang="zh-CN" i="1">
                        <a:latin typeface="Cambria Math" panose="02040503050406030204" pitchFamily="18" charset="0"/>
                      </a:rPr>
                      <m:t>→</m:t>
                    </m:r>
                    <m:r>
                      <a:rPr lang="en-US" altLang="zh-CN" i="1">
                        <a:latin typeface="Cambria Math" panose="02040503050406030204" pitchFamily="18" charset="0"/>
                      </a:rPr>
                      <m:t>𝑟</m:t>
                    </m:r>
                    <m:r>
                      <a:rPr lang="en-US" altLang="zh-CN" i="1">
                        <a:latin typeface="Cambria Math" panose="02040503050406030204" pitchFamily="18" charset="0"/>
                      </a:rPr>
                      <m:t> , ¬</m:t>
                    </m:r>
                    <m:r>
                      <a:rPr lang="en-US" altLang="zh-CN" b="0" i="1" smtClean="0">
                        <a:latin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rPr>
                      <m:t>  </m:t>
                    </m:r>
                    <m:r>
                      <a:rPr lang="zh-CN" altLang="en-US" i="1">
                        <a:latin typeface="Cambria Math" panose="02040503050406030204" pitchFamily="18" charset="0"/>
                      </a:rPr>
                      <m:t>结论</m:t>
                    </m:r>
                  </m:oMath>
                </a14:m>
                <a:r>
                  <a:rPr lang="zh-CN" altLang="en-US" dirty="0" smtClean="0"/>
                  <a:t>为</a:t>
                </a:r>
                <a14:m>
                  <m:oMath xmlns:m="http://schemas.openxmlformats.org/officeDocument/2006/math">
                    <m:r>
                      <a:rPr lang="en-US" altLang="zh-CN" i="1" dirty="0" smtClean="0">
                        <a:latin typeface="Cambria Math" panose="02040503050406030204" pitchFamily="18" charset="0"/>
                      </a:rPr>
                      <m:t>𝑠</m:t>
                    </m:r>
                    <m:r>
                      <a:rPr lang="en-US" altLang="zh-CN" i="1">
                        <a:latin typeface="Cambria Math" panose="02040503050406030204" pitchFamily="18" charset="0"/>
                      </a:rPr>
                      <m:t>→</m:t>
                    </m:r>
                    <m:r>
                      <a:rPr lang="en-US" altLang="zh-CN" i="1" dirty="0" smtClean="0">
                        <a:latin typeface="Cambria Math" panose="02040503050406030204" pitchFamily="18" charset="0"/>
                      </a:rPr>
                      <m:t>𝑟</m:t>
                    </m:r>
                  </m:oMath>
                </a14:m>
                <a:r>
                  <a:rPr lang="en-US" dirty="0" smtClean="0"/>
                  <a:t>.</a:t>
                </a:r>
              </a:p>
              <a:p>
                <a:pPr lvl="1"/>
                <a:r>
                  <a:rPr lang="zh-CN" altLang="en-US" dirty="0" smtClean="0"/>
                  <a:t>构造一个论证来证明以上前提能够推出结论</a:t>
                </a:r>
                <a:r>
                  <a:rPr lang="en-US" altLang="zh-CN" dirty="0" smtClean="0"/>
                  <a:t>, </a:t>
                </a:r>
                <a:r>
                  <a:rPr lang="zh-CN" altLang="en-US" dirty="0" smtClean="0"/>
                  <a:t>如下所示</a:t>
                </a:r>
                <a:r>
                  <a:rPr lang="en-US" altLang="zh-CN" dirty="0"/>
                  <a:t>:</a:t>
                </a:r>
                <a:endParaRPr lang="en-US" dirty="0" smtClean="0"/>
              </a:p>
              <a:p>
                <a:pPr marL="393192" lvl="1" indent="0">
                  <a:buNone/>
                </a:pPr>
                <a:endParaRPr lang="en-US" dirty="0" smtClean="0"/>
              </a:p>
              <a:p>
                <a:pPr lvl="1"/>
                <a:endParaRPr lang="en-US" dirty="0" smtClean="0"/>
              </a:p>
              <a:p>
                <a:pPr lvl="1"/>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CCD5BA50-2899-43ED-84F5-28D3D72E1E55}" type="datetime1">
              <a:rPr lang="zh-CN" altLang="en-US" smtClean="0"/>
              <a:t>2024/11/5</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24</a:t>
            </a:fld>
            <a:endParaRPr lang="zh-CN" altLang="en-US" dirty="0"/>
          </a:p>
        </p:txBody>
      </p:sp>
    </p:spTree>
    <p:extLst>
      <p:ext uri="{BB962C8B-B14F-4D97-AF65-F5344CB8AC3E}">
        <p14:creationId xmlns:p14="http://schemas.microsoft.com/office/powerpoint/2010/main" val="9275024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4.6.3 </a:t>
            </a:r>
            <a:r>
              <a:rPr lang="zh-CN" altLang="en-US" dirty="0" smtClean="0"/>
              <a:t>构造</a:t>
            </a:r>
            <a:r>
              <a:rPr lang="zh-CN" altLang="en-US" dirty="0"/>
              <a:t>证明</a:t>
            </a:r>
            <a:r>
              <a:rPr lang="zh-CN" altLang="en-US" dirty="0" smtClean="0"/>
              <a:t>法</a:t>
            </a:r>
            <a:r>
              <a:rPr lang="en-US" altLang="zh-CN" dirty="0"/>
              <a:t>-</a:t>
            </a:r>
            <a:r>
              <a:rPr lang="zh-CN" altLang="en-US" dirty="0"/>
              <a:t>附加前提证明法</a:t>
            </a:r>
            <a:endParaRPr 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pPr lvl="0"/>
                <a:r>
                  <a:rPr lang="zh-CN" altLang="en-US" dirty="0" smtClean="0">
                    <a:solidFill>
                      <a:prstClr val="black"/>
                    </a:solidFill>
                  </a:rPr>
                  <a:t>解</a:t>
                </a:r>
                <a:r>
                  <a:rPr lang="en-US" altLang="zh-CN" dirty="0" smtClean="0">
                    <a:solidFill>
                      <a:prstClr val="black"/>
                    </a:solidFill>
                  </a:rPr>
                  <a:t>(</a:t>
                </a:r>
                <a:r>
                  <a:rPr lang="zh-CN" altLang="en-US" dirty="0" smtClean="0">
                    <a:solidFill>
                      <a:prstClr val="black"/>
                    </a:solidFill>
                  </a:rPr>
                  <a:t>续</a:t>
                </a:r>
                <a:r>
                  <a:rPr lang="en-US" altLang="zh-CN" dirty="0" smtClean="0">
                    <a:solidFill>
                      <a:prstClr val="black"/>
                    </a:solidFill>
                  </a:rPr>
                  <a:t>): </a:t>
                </a:r>
                <a:endParaRPr lang="en-US" altLang="zh-CN" dirty="0" smtClean="0"/>
              </a:p>
              <a:p>
                <a:pPr marL="393192" lvl="1" indent="0">
                  <a:buNone/>
                </a:pPr>
                <a:r>
                  <a:rPr lang="zh-CN" altLang="en-US" dirty="0" smtClean="0"/>
                  <a:t>步骤</a:t>
                </a:r>
                <a:r>
                  <a:rPr lang="en-US" altLang="zh-CN" dirty="0"/>
                  <a:t>			</a:t>
                </a:r>
                <a:r>
                  <a:rPr lang="zh-CN" altLang="en-US" dirty="0"/>
                  <a:t>理由</a:t>
                </a:r>
                <a:endParaRPr lang="en-US" altLang="zh-CN" dirty="0"/>
              </a:p>
              <a:p>
                <a:pPr lvl="1"/>
                <a:r>
                  <a:rPr lang="en-US" altLang="zh-CN" dirty="0" smtClean="0"/>
                  <a:t>1.</a:t>
                </a:r>
                <a14:m>
                  <m:oMath xmlns:m="http://schemas.openxmlformats.org/officeDocument/2006/math">
                    <m:r>
                      <a:rPr lang="en-US" altLang="zh-CN" b="0" i="1" smtClean="0">
                        <a:latin typeface="Cambria Math" panose="02040503050406030204" pitchFamily="18" charset="0"/>
                      </a:rPr>
                      <m:t>𝑠</m:t>
                    </m:r>
                  </m:oMath>
                </a14:m>
                <a:r>
                  <a:rPr lang="en-US" altLang="zh-CN" dirty="0" smtClean="0"/>
                  <a:t>	</a:t>
                </a:r>
                <a:r>
                  <a:rPr lang="en-US" altLang="zh-CN" dirty="0"/>
                  <a:t>		</a:t>
                </a:r>
                <a:r>
                  <a:rPr lang="zh-CN" altLang="en-US" dirty="0" smtClean="0"/>
                  <a:t>附加前提</a:t>
                </a:r>
                <a:r>
                  <a:rPr lang="zh-CN" altLang="en-US" dirty="0"/>
                  <a:t>引入</a:t>
                </a:r>
                <a:endParaRPr lang="en-US" altLang="zh-CN" dirty="0"/>
              </a:p>
              <a:p>
                <a:pPr lvl="1"/>
                <a:r>
                  <a:rPr lang="en-US" altLang="zh-CN" dirty="0"/>
                  <a:t>2.</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𝑠</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𝑝</m:t>
                    </m:r>
                  </m:oMath>
                </a14:m>
                <a:r>
                  <a:rPr lang="en-US" altLang="zh-CN" dirty="0"/>
                  <a:t>			</a:t>
                </a:r>
                <a:r>
                  <a:rPr lang="zh-CN" altLang="en-US" dirty="0"/>
                  <a:t>前提</a:t>
                </a:r>
                <a:r>
                  <a:rPr lang="zh-CN" altLang="en-US" dirty="0" smtClean="0"/>
                  <a:t>引入</a:t>
                </a:r>
                <a:endParaRPr lang="en-US" altLang="zh-CN" dirty="0"/>
              </a:p>
              <a:p>
                <a:pPr lvl="1"/>
                <a:r>
                  <a:rPr lang="en-US" altLang="zh-CN" dirty="0"/>
                  <a:t>3.</a:t>
                </a:r>
                <a14:m>
                  <m:oMath xmlns:m="http://schemas.openxmlformats.org/officeDocument/2006/math">
                    <m:r>
                      <a:rPr lang="en-US" altLang="zh-CN" i="1">
                        <a:latin typeface="Cambria Math" panose="02040503050406030204" pitchFamily="18" charset="0"/>
                      </a:rPr>
                      <m:t>𝑝</m:t>
                    </m:r>
                  </m:oMath>
                </a14:m>
                <a:r>
                  <a:rPr lang="en-US" altLang="zh-CN" dirty="0"/>
                  <a:t>			</a:t>
                </a:r>
                <a:r>
                  <a:rPr lang="zh-CN" altLang="en-US" dirty="0" smtClean="0"/>
                  <a:t>析取三段</a:t>
                </a:r>
                <a:r>
                  <a:rPr lang="en-US" altLang="zh-CN" dirty="0" smtClean="0"/>
                  <a:t>, </a:t>
                </a:r>
                <a:r>
                  <a:rPr lang="zh-CN" altLang="en-US" dirty="0" smtClean="0"/>
                  <a:t>用步骤</a:t>
                </a:r>
                <a:r>
                  <a:rPr lang="en-US" altLang="zh-CN" dirty="0" smtClean="0"/>
                  <a:t>1</a:t>
                </a:r>
                <a:r>
                  <a:rPr lang="zh-CN" altLang="en-US" dirty="0" smtClean="0"/>
                  <a:t>和</a:t>
                </a:r>
                <a:r>
                  <a:rPr lang="en-US" altLang="zh-CN" dirty="0" smtClean="0"/>
                  <a:t>2</a:t>
                </a:r>
                <a:endParaRPr lang="en-US" altLang="zh-CN" dirty="0"/>
              </a:p>
              <a:p>
                <a:pPr lvl="1"/>
                <a:r>
                  <a:rPr lang="en-US" altLang="zh-CN" dirty="0" smtClean="0"/>
                  <a:t>4</a:t>
                </a:r>
                <a:r>
                  <a:rPr lang="en-US" altLang="zh-CN" dirty="0"/>
                  <a: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rPr>
                      <m:t>𝑞</m:t>
                    </m:r>
                  </m:oMath>
                </a14:m>
                <a:r>
                  <a:rPr lang="en-US" altLang="zh-CN" dirty="0"/>
                  <a:t>		</a:t>
                </a:r>
                <a:r>
                  <a:rPr lang="en-US" altLang="zh-CN" dirty="0" smtClean="0"/>
                  <a:t>          </a:t>
                </a:r>
                <a:r>
                  <a:rPr lang="zh-CN" altLang="en-US" dirty="0" smtClean="0"/>
                  <a:t>前提引入</a:t>
                </a:r>
                <a:endParaRPr lang="en-US" altLang="zh-CN" dirty="0" smtClean="0"/>
              </a:p>
              <a:p>
                <a:pPr lvl="1"/>
                <a:r>
                  <a:rPr lang="en-US" altLang="zh-CN" dirty="0" smtClean="0"/>
                  <a:t>5.</a:t>
                </a:r>
                <a:r>
                  <a:rPr lang="en-US" altLang="zh-CN" dirty="0" smtClean="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 </m:t>
                    </m:r>
                  </m:oMath>
                </a14:m>
                <a:r>
                  <a:rPr lang="zh-CN" altLang="en-US" dirty="0"/>
                  <a:t>		</a:t>
                </a:r>
                <a:r>
                  <a:rPr lang="en-US" altLang="zh-CN" dirty="0" smtClean="0"/>
                  <a:t>	</a:t>
                </a:r>
                <a:r>
                  <a:rPr lang="zh-CN" altLang="en-US" dirty="0" smtClean="0"/>
                  <a:t>合取引入</a:t>
                </a:r>
                <a:r>
                  <a:rPr lang="en-US" altLang="zh-CN" dirty="0" smtClean="0"/>
                  <a:t>, </a:t>
                </a:r>
                <a:r>
                  <a:rPr lang="zh-CN" altLang="en-US" dirty="0"/>
                  <a:t>用步骤</a:t>
                </a:r>
                <a:r>
                  <a:rPr lang="en-US" altLang="zh-CN" dirty="0" smtClean="0"/>
                  <a:t>3</a:t>
                </a:r>
                <a:r>
                  <a:rPr lang="zh-CN" altLang="en-US" dirty="0" smtClean="0"/>
                  <a:t>和</a:t>
                </a:r>
                <a:r>
                  <a:rPr lang="en-US" altLang="zh-CN" dirty="0" smtClean="0"/>
                  <a:t>4</a:t>
                </a:r>
              </a:p>
              <a:p>
                <a:pPr lvl="1"/>
                <a:r>
                  <a:rPr lang="en-US" altLang="zh-CN" dirty="0" smtClean="0"/>
                  <a:t>6.</a:t>
                </a:r>
                <a14:m>
                  <m:oMath xmlns:m="http://schemas.openxmlformats.org/officeDocument/2006/math">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e>
                    </m:d>
                    <m:r>
                      <a:rPr lang="en-US" altLang="zh-CN">
                        <a:latin typeface="Cambria Math" panose="02040503050406030204" pitchFamily="18" charset="0"/>
                        <a:ea typeface="Cambria Math" panose="02040503050406030204" pitchFamily="18" charset="0"/>
                      </a:rPr>
                      <m:t>→</m:t>
                    </m:r>
                    <m:r>
                      <m:rPr>
                        <m:sty m:val="p"/>
                      </m:rPr>
                      <a:rPr lang="en-US" altLang="zh-CN">
                        <a:latin typeface="Cambria Math" panose="02040503050406030204" pitchFamily="18" charset="0"/>
                        <a:ea typeface="Cambria Math" panose="02040503050406030204" pitchFamily="18" charset="0"/>
                      </a:rPr>
                      <m:t>r</m:t>
                    </m:r>
                    <m:r>
                      <m:rPr>
                        <m:nor/>
                      </m:rPr>
                      <a:rPr lang="en-US" altLang="zh-CN" dirty="0"/>
                      <m:t>		</m:t>
                    </m:r>
                    <m:r>
                      <m:rPr>
                        <m:nor/>
                      </m:rPr>
                      <a:rPr lang="en-US" altLang="zh-CN" b="0" i="0" dirty="0" smtClean="0"/>
                      <m:t>               </m:t>
                    </m:r>
                    <m:r>
                      <m:rPr>
                        <m:nor/>
                      </m:rPr>
                      <a:rPr lang="zh-CN" altLang="en-US" dirty="0"/>
                      <m:t>前提引入</m:t>
                    </m:r>
                  </m:oMath>
                </a14:m>
                <a:endParaRPr lang="en-US" altLang="zh-CN" dirty="0"/>
              </a:p>
              <a:p>
                <a:pPr lvl="1"/>
                <a14:m>
                  <m:oMath xmlns:m="http://schemas.openxmlformats.org/officeDocument/2006/math">
                    <m:r>
                      <a:rPr lang="en-US" altLang="zh-CN" b="0" i="1" smtClean="0">
                        <a:latin typeface="Cambria Math" panose="02040503050406030204" pitchFamily="18" charset="0"/>
                        <a:ea typeface="Cambria Math" panose="02040503050406030204" pitchFamily="18" charset="0"/>
                      </a:rPr>
                      <m:t>7.</m:t>
                    </m:r>
                    <m:r>
                      <a:rPr lang="en-US" altLang="zh-CN" b="0" i="1" smtClean="0">
                        <a:latin typeface="Cambria Math" panose="02040503050406030204" pitchFamily="18" charset="0"/>
                        <a:ea typeface="Cambria Math" panose="02040503050406030204" pitchFamily="18" charset="0"/>
                      </a:rPr>
                      <m:t>𝑟</m:t>
                    </m:r>
                  </m:oMath>
                </a14:m>
                <a:r>
                  <a:rPr lang="en-US" altLang="zh-CN" dirty="0" smtClean="0"/>
                  <a:t>			</a:t>
                </a:r>
                <a:r>
                  <a:rPr lang="zh-CN" altLang="en-US" dirty="0" smtClean="0"/>
                  <a:t>假言推理</a:t>
                </a:r>
                <a:r>
                  <a:rPr lang="en-US" altLang="zh-CN" dirty="0" smtClean="0"/>
                  <a:t>, </a:t>
                </a:r>
                <a:r>
                  <a:rPr lang="zh-CN" altLang="en-US" dirty="0"/>
                  <a:t>用步骤</a:t>
                </a:r>
                <a:r>
                  <a:rPr lang="en-US" altLang="zh-CN" dirty="0" smtClean="0"/>
                  <a:t>5</a:t>
                </a:r>
                <a:r>
                  <a:rPr lang="zh-CN" altLang="en-US" dirty="0" smtClean="0"/>
                  <a:t>和</a:t>
                </a:r>
                <a:r>
                  <a:rPr lang="en-US" altLang="zh-CN" dirty="0" smtClean="0"/>
                  <a:t>6</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999" t="-476"/>
                </a:stretch>
              </a:blipFill>
            </p:spPr>
            <p:txBody>
              <a:bodyPr/>
              <a:lstStyle/>
              <a:p>
                <a:r>
                  <a:rPr lang="zh-CN" altLang="en-US">
                    <a:noFill/>
                  </a:rPr>
                  <a:t> </a:t>
                </a:r>
              </a:p>
            </p:txBody>
          </p:sp>
        </mc:Fallback>
      </mc:AlternateContent>
      <p:sp>
        <p:nvSpPr>
          <p:cNvPr id="8" name="日期占位符 7"/>
          <p:cNvSpPr>
            <a:spLocks noGrp="1"/>
          </p:cNvSpPr>
          <p:nvPr>
            <p:ph type="dt" sz="half" idx="10"/>
          </p:nvPr>
        </p:nvSpPr>
        <p:spPr/>
        <p:txBody>
          <a:bodyPr/>
          <a:lstStyle/>
          <a:p>
            <a:fld id="{FC25735E-F806-4D20-AD63-E3FFFF2B8B05}"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25</a:t>
            </a:fld>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8991600" y="914400"/>
                <a:ext cx="2775804" cy="646331"/>
              </a:xfrm>
              <a:prstGeom prst="rect">
                <a:avLst/>
              </a:prstGeom>
            </p:spPr>
            <p:txBody>
              <a:bodyPr wrap="square">
                <a:spAutoFit/>
              </a:bodyPr>
              <a:lstStyle/>
              <a:p>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已知</a:t>
                </a:r>
                <a14:m>
                  <m:oMath xmlns:m="http://schemas.openxmlformats.org/officeDocument/2006/math">
                    <m:d>
                      <m:dPr>
                        <m:ctrlPr>
                          <a:rPr lang="en-US" altLang="zh-CN" i="1">
                            <a:solidFill>
                              <a:schemeClr val="accent6">
                                <a:lumMod val="50000"/>
                              </a:schemeClr>
                            </a:solidFill>
                            <a:latin typeface="Cambria Math" panose="02040503050406030204" pitchFamily="18" charset="0"/>
                          </a:rPr>
                        </m:ctrlPr>
                      </m:dPr>
                      <m:e>
                        <m:r>
                          <a:rPr lang="en-US" altLang="zh-CN" i="1">
                            <a:solidFill>
                              <a:schemeClr val="accent6">
                                <a:lumMod val="50000"/>
                              </a:schemeClr>
                            </a:solidFill>
                            <a:latin typeface="Cambria Math" panose="02040503050406030204" pitchFamily="18" charset="0"/>
                          </a:rPr>
                          <m:t>𝑝</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rPr>
                          <m:t>𝑞</m:t>
                        </m:r>
                      </m:e>
                    </m:d>
                    <m:r>
                      <a:rPr lang="en-US" altLang="zh-CN" i="1">
                        <a:solidFill>
                          <a:schemeClr val="accent6">
                            <a:lumMod val="50000"/>
                          </a:schemeClr>
                        </a:solidFill>
                        <a:latin typeface="Cambria Math" panose="02040503050406030204" pitchFamily="18" charset="0"/>
                      </a:rPr>
                      <m:t>→</m:t>
                    </m:r>
                    <m:r>
                      <a:rPr lang="en-US" altLang="zh-CN" i="1">
                        <a:solidFill>
                          <a:schemeClr val="accent6">
                            <a:lumMod val="50000"/>
                          </a:schemeClr>
                        </a:solidFill>
                        <a:latin typeface="Cambria Math" panose="02040503050406030204" pitchFamily="18" charset="0"/>
                      </a:rPr>
                      <m:t>𝑟</m:t>
                    </m:r>
                    <m:r>
                      <a:rPr lang="en-US" altLang="zh-CN" i="1">
                        <a:solidFill>
                          <a:schemeClr val="accent6">
                            <a:lumMod val="50000"/>
                          </a:schemeClr>
                        </a:solidFill>
                        <a:latin typeface="Cambria Math" panose="02040503050406030204" pitchFamily="18" charset="0"/>
                      </a:rPr>
                      <m:t> , ¬</m:t>
                    </m:r>
                    <m:r>
                      <a:rPr lang="en-US" altLang="zh-CN" i="1">
                        <a:solidFill>
                          <a:schemeClr val="accent6">
                            <a:lumMod val="50000"/>
                          </a:schemeClr>
                        </a:solidFill>
                        <a:latin typeface="Cambria Math" panose="02040503050406030204" pitchFamily="18" charset="0"/>
                      </a:rPr>
                      <m:t>𝑠</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ea typeface="Cambria Math" panose="02040503050406030204" pitchFamily="18" charset="0"/>
                      </a:rPr>
                      <m:t>𝑝</m:t>
                    </m:r>
                    <m:r>
                      <a:rPr lang="en-US" altLang="zh-CN" i="1">
                        <a:solidFill>
                          <a:schemeClr val="accent6">
                            <a:lumMod val="50000"/>
                          </a:schemeClr>
                        </a:solidFill>
                        <a:latin typeface="Cambria Math" panose="02040503050406030204" pitchFamily="18" charset="0"/>
                        <a:ea typeface="Cambria Math" panose="02040503050406030204" pitchFamily="18" charset="0"/>
                      </a:rPr>
                      <m:t>,</m:t>
                    </m:r>
                    <m:r>
                      <a:rPr lang="en-US" altLang="zh-CN" i="1">
                        <a:solidFill>
                          <a:schemeClr val="accent6">
                            <a:lumMod val="50000"/>
                          </a:schemeClr>
                        </a:solidFill>
                        <a:latin typeface="Cambria Math" panose="02040503050406030204" pitchFamily="18" charset="0"/>
                        <a:ea typeface="Cambria Math" panose="02040503050406030204" pitchFamily="18" charset="0"/>
                      </a:rPr>
                      <m:t>𝑞</m:t>
                    </m:r>
                    <m:r>
                      <a:rPr lang="en-US" altLang="zh-CN">
                        <a:solidFill>
                          <a:schemeClr val="accent6">
                            <a:lumMod val="50000"/>
                          </a:schemeClr>
                        </a:solidFill>
                        <a:latin typeface="Cambria Math" panose="02040503050406030204" pitchFamily="18" charset="0"/>
                      </a:rPr>
                      <m:t> </m:t>
                    </m:r>
                  </m:oMath>
                </a14:m>
                <a:endParaRPr lang="en-US" altLang="zh-CN" dirty="0" smtClean="0">
                  <a:solidFill>
                    <a:schemeClr val="accent6">
                      <a:lumMod val="50000"/>
                    </a:schemeClr>
                  </a:solidFill>
                  <a:latin typeface="Cambria Math" panose="02040503050406030204" pitchFamily="18" charset="0"/>
                </a:endParaRPr>
              </a:p>
              <a:p>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结论</a:t>
                </a:r>
                <a:r>
                  <a:rPr lang="zh-CN" altLang="en-US" dirty="0">
                    <a:solidFill>
                      <a:schemeClr val="accent6">
                        <a:lumMod val="50000"/>
                      </a:schemeClr>
                    </a:solidFill>
                    <a:latin typeface="微软雅黑" panose="020B0503020204020204" pitchFamily="34" charset="-122"/>
                    <a:ea typeface="微软雅黑" panose="020B0503020204020204" pitchFamily="34" charset="-122"/>
                  </a:rPr>
                  <a:t>为</a:t>
                </a:r>
                <a14:m>
                  <m:oMath xmlns:m="http://schemas.openxmlformats.org/officeDocument/2006/math">
                    <m:r>
                      <a:rPr lang="en-US" altLang="zh-CN" i="1" dirty="0">
                        <a:solidFill>
                          <a:schemeClr val="accent6">
                            <a:lumMod val="50000"/>
                          </a:schemeClr>
                        </a:solidFill>
                        <a:latin typeface="Cambria Math" panose="02040503050406030204" pitchFamily="18" charset="0"/>
                      </a:rPr>
                      <m:t>𝑠</m:t>
                    </m:r>
                    <m:r>
                      <a:rPr lang="en-US" altLang="zh-CN" i="1">
                        <a:solidFill>
                          <a:schemeClr val="accent6">
                            <a:lumMod val="50000"/>
                          </a:schemeClr>
                        </a:solidFill>
                        <a:latin typeface="Cambria Math" panose="02040503050406030204" pitchFamily="18" charset="0"/>
                      </a:rPr>
                      <m:t>→</m:t>
                    </m:r>
                    <m:r>
                      <a:rPr lang="en-US" altLang="zh-CN" i="1" dirty="0">
                        <a:solidFill>
                          <a:schemeClr val="accent6">
                            <a:lumMod val="50000"/>
                          </a:schemeClr>
                        </a:solidFill>
                        <a:latin typeface="Cambria Math" panose="02040503050406030204" pitchFamily="18" charset="0"/>
                      </a:rPr>
                      <m:t>𝑟</m:t>
                    </m:r>
                  </m:oMath>
                </a14:m>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8991600" y="914400"/>
                <a:ext cx="2775804" cy="646331"/>
              </a:xfrm>
              <a:prstGeom prst="rect">
                <a:avLst/>
              </a:prstGeom>
              <a:blipFill>
                <a:blip r:embed="rId4"/>
                <a:stretch>
                  <a:fillRect l="-1758" t="-4717" b="-141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8321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smtClean="0"/>
              <a:t>-</a:t>
            </a:r>
            <a:r>
              <a:rPr lang="zh-CN" altLang="en-US" dirty="0" smtClean="0"/>
              <a:t>归谬法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pPr algn="just"/>
                <a:r>
                  <a:rPr lang="zh-CN" altLang="en-US" dirty="0" smtClean="0"/>
                  <a:t>常用的证明的方法包括</a:t>
                </a:r>
                <a:r>
                  <a:rPr lang="en-US" altLang="zh-CN" dirty="0" smtClean="0"/>
                  <a:t>:</a:t>
                </a:r>
              </a:p>
              <a:p>
                <a:pPr lvl="1"/>
                <a:r>
                  <a:rPr lang="en-US" altLang="zh-CN" dirty="0" smtClean="0"/>
                  <a:t>1</a:t>
                </a:r>
                <a:r>
                  <a:rPr lang="en-US" altLang="zh-CN" dirty="0"/>
                  <a:t>) </a:t>
                </a:r>
                <a:r>
                  <a:rPr lang="zh-CN" altLang="en-US" b="1" dirty="0">
                    <a:solidFill>
                      <a:srgbClr val="C00000"/>
                    </a:solidFill>
                  </a:rPr>
                  <a:t>直接证明法</a:t>
                </a:r>
                <a:r>
                  <a:rPr lang="en-US" altLang="zh-CN" dirty="0"/>
                  <a:t>: </a:t>
                </a:r>
                <a:r>
                  <a:rPr lang="zh-CN" altLang="en-US" dirty="0"/>
                  <a:t>由前提</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2</m:t>
                        </m:r>
                      </m:sub>
                    </m:sSub>
                    <m:r>
                      <a:rPr lang="en-US" altLang="zh-CN">
                        <a:latin typeface="Cambria Math" panose="02040503050406030204" pitchFamily="18" charset="0"/>
                      </a:rPr>
                      <m:t>,⋯, </m:t>
                    </m:r>
                    <m:sSub>
                      <m:sSubPr>
                        <m:ctrlPr>
                          <a:rPr lang="en-US" altLang="zh-CN" i="1">
                            <a:latin typeface="Cambria Math" panose="02040503050406030204" pitchFamily="18" charset="0"/>
                          </a:rPr>
                        </m:ctrlPr>
                      </m:sSubPr>
                      <m:e>
                        <m:r>
                          <a:rPr lang="en-US" altLang="zh-CN">
                            <a:latin typeface="Cambria Math" panose="02040503050406030204" pitchFamily="18" charset="0"/>
                          </a:rPr>
                          <m:t>𝐴</m:t>
                        </m:r>
                      </m:e>
                      <m:sub>
                        <m:r>
                          <a:rPr lang="en-US" altLang="zh-CN">
                            <a:latin typeface="Cambria Math" panose="02040503050406030204" pitchFamily="18" charset="0"/>
                          </a:rPr>
                          <m:t>𝑘</m:t>
                        </m:r>
                      </m:sub>
                    </m:sSub>
                  </m:oMath>
                </a14:m>
                <a:r>
                  <a:rPr lang="zh-CN" altLang="en-US" dirty="0"/>
                  <a:t>出发</a:t>
                </a:r>
                <a:r>
                  <a:rPr lang="en-US" altLang="zh-CN" dirty="0"/>
                  <a:t>, </a:t>
                </a:r>
                <a:r>
                  <a:rPr lang="zh-CN" altLang="en-US" dirty="0"/>
                  <a:t>应用推理规则</a:t>
                </a:r>
                <a:r>
                  <a:rPr lang="en-US" altLang="zh-CN" dirty="0"/>
                  <a:t>, </a:t>
                </a:r>
                <a:r>
                  <a:rPr lang="zh-CN" altLang="en-US" dirty="0"/>
                  <a:t>推出</a:t>
                </a:r>
                <a:r>
                  <a:rPr lang="en-US" altLang="zh-CN" dirty="0"/>
                  <a:t>B</a:t>
                </a:r>
              </a:p>
              <a:p>
                <a:pPr lvl="1"/>
                <a:r>
                  <a:rPr lang="en-US" altLang="zh-CN" dirty="0"/>
                  <a:t>2) </a:t>
                </a:r>
                <a:r>
                  <a:rPr lang="zh-CN" altLang="en-US" b="1" dirty="0">
                    <a:solidFill>
                      <a:srgbClr val="C00000"/>
                    </a:solidFill>
                  </a:rPr>
                  <a:t>附加前提证明法</a:t>
                </a:r>
                <a:endParaRPr lang="en-US" altLang="zh-CN" b="1" dirty="0">
                  <a:solidFill>
                    <a:srgbClr val="C00000"/>
                  </a:solidFill>
                </a:endParaRPr>
              </a:p>
              <a:p>
                <a:pPr lvl="1"/>
                <a:r>
                  <a:rPr lang="en-US" altLang="zh-CN" dirty="0"/>
                  <a:t>3) </a:t>
                </a:r>
                <a:r>
                  <a:rPr lang="zh-CN" altLang="en-US" b="1" dirty="0">
                    <a:solidFill>
                      <a:srgbClr val="C00000"/>
                    </a:solidFill>
                  </a:rPr>
                  <a:t>归谬证明法</a:t>
                </a:r>
                <a:r>
                  <a:rPr lang="en-US" altLang="zh-CN" b="1" dirty="0">
                    <a:solidFill>
                      <a:srgbClr val="C00000"/>
                    </a:solidFill>
                  </a:rPr>
                  <a:t>(</a:t>
                </a:r>
                <a:r>
                  <a:rPr lang="zh-CN" altLang="en-US" b="1" dirty="0">
                    <a:solidFill>
                      <a:srgbClr val="C00000"/>
                    </a:solidFill>
                  </a:rPr>
                  <a:t>或简称</a:t>
                </a:r>
                <a:r>
                  <a:rPr lang="zh-CN" altLang="en-US" b="1" dirty="0" smtClean="0">
                    <a:solidFill>
                      <a:srgbClr val="C00000"/>
                    </a:solidFill>
                  </a:rPr>
                  <a:t>归谬法</a:t>
                </a:r>
                <a:r>
                  <a:rPr lang="en-US" altLang="zh-CN" b="1" dirty="0" smtClean="0">
                    <a:solidFill>
                      <a:srgbClr val="C00000"/>
                    </a:solidFill>
                  </a:rPr>
                  <a:t>) </a:t>
                </a:r>
                <a:r>
                  <a:rPr lang="en-US" altLang="zh-CN" dirty="0" smtClean="0"/>
                  <a:t>(</a:t>
                </a:r>
                <a:r>
                  <a:rPr lang="zh-CN" altLang="en-US" dirty="0" smtClean="0"/>
                  <a:t>详见下页内容</a:t>
                </a:r>
                <a:r>
                  <a:rPr lang="en-US" altLang="zh-CN" dirty="0" smtClean="0"/>
                  <a:t>)</a:t>
                </a:r>
                <a:endParaRPr lang="en-US" altLang="zh-CN" dirty="0"/>
              </a:p>
              <a:p>
                <a:pPr algn="just"/>
                <a:endParaRPr lang="en-US" altLang="zh-CN" dirty="0" smtClean="0"/>
              </a:p>
              <a:p>
                <a:pPr algn="just"/>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E54663F-6C90-4605-8453-4923C0CD4A68}"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26</a:t>
            </a:fld>
            <a:endParaRPr lang="zh-CN" altLang="en-US" dirty="0"/>
          </a:p>
        </p:txBody>
      </p:sp>
    </p:spTree>
    <p:extLst>
      <p:ext uri="{BB962C8B-B14F-4D97-AF65-F5344CB8AC3E}">
        <p14:creationId xmlns:p14="http://schemas.microsoft.com/office/powerpoint/2010/main" val="199363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54418"/>
            <a:ext cx="11277599" cy="2145982"/>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smtClean="0"/>
              <a:t>-</a:t>
            </a:r>
            <a:r>
              <a:rPr lang="zh-CN" altLang="en-US" dirty="0" smtClean="0"/>
              <a:t>归谬法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Autofit/>
              </a:bodyPr>
              <a:lstStyle/>
              <a:p>
                <a:pPr algn="just"/>
                <a:r>
                  <a:rPr lang="en-US" altLang="zh-CN" dirty="0" smtClean="0"/>
                  <a:t>【</a:t>
                </a:r>
                <a:r>
                  <a:rPr lang="zh-CN" altLang="en-US" b="1" dirty="0" smtClean="0">
                    <a:solidFill>
                      <a:srgbClr val="C00000"/>
                    </a:solidFill>
                  </a:rPr>
                  <a:t>归谬法</a:t>
                </a:r>
                <a:r>
                  <a:rPr lang="en-US" altLang="zh-CN" dirty="0" smtClean="0"/>
                  <a:t>】</a:t>
                </a:r>
                <a:r>
                  <a:rPr lang="zh-CN" altLang="en-US" dirty="0" smtClean="0"/>
                  <a:t>推理的形式结构为</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𝐴</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𝐴</m:t>
                        </m:r>
                      </m:e>
                      <m:sub>
                        <m:r>
                          <a:rPr lang="en-US" altLang="zh-CN" b="0" i="1" smtClean="0">
                            <a:latin typeface="Cambria Math" panose="02040503050406030204" pitchFamily="18" charset="0"/>
                            <a:ea typeface="Cambria Math" panose="02040503050406030204" pitchFamily="18" charset="0"/>
                          </a:rPr>
                          <m:t>𝑘</m:t>
                        </m:r>
                      </m:sub>
                    </m:sSub>
                  </m:oMath>
                </a14:m>
                <a:r>
                  <a:rPr lang="en-US" altLang="zh-CN" dirty="0" smtClean="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𝐵</m:t>
                    </m:r>
                  </m:oMath>
                </a14:m>
                <a:r>
                  <a:rPr lang="en-US" altLang="zh-CN" dirty="0" smtClean="0"/>
                  <a:t>. </a:t>
                </a:r>
                <a:r>
                  <a:rPr lang="zh-CN" altLang="en-US" dirty="0" smtClean="0"/>
                  <a:t>将结论</a:t>
                </a:r>
                <a:r>
                  <a:rPr lang="en-US" altLang="zh-CN" dirty="0" smtClean="0"/>
                  <a:t>B</a:t>
                </a:r>
                <a:r>
                  <a:rPr lang="zh-CN" altLang="en-US" dirty="0" smtClean="0"/>
                  <a:t>的否定作为推理的前提</a:t>
                </a:r>
                <a:r>
                  <a:rPr lang="en-US" altLang="zh-CN" dirty="0" smtClean="0"/>
                  <a:t>, </a:t>
                </a:r>
                <a:r>
                  <a:rPr lang="zh-CN" altLang="en-US" dirty="0" smtClean="0"/>
                  <a:t>即</a:t>
                </a:r>
                <a14:m>
                  <m:oMath xmlns:m="http://schemas.openxmlformats.org/officeDocument/2006/math">
                    <m:sSub>
                      <m:sSubPr>
                        <m:ctrlPr>
                          <a:rPr lang="en-US" altLang="zh-CN" b="1" i="1" smtClean="0">
                            <a:solidFill>
                              <a:srgbClr val="C00000"/>
                            </a:solidFill>
                            <a:latin typeface="Cambria Math" panose="02040503050406030204" pitchFamily="18" charset="0"/>
                          </a:rPr>
                        </m:ctrlPr>
                      </m:sSubPr>
                      <m:e>
                        <m:r>
                          <a:rPr lang="en-US" altLang="zh-CN" b="1" i="1">
                            <a:solidFill>
                              <a:srgbClr val="C00000"/>
                            </a:solidFill>
                            <a:latin typeface="Cambria Math" panose="02040503050406030204" pitchFamily="18" charset="0"/>
                          </a:rPr>
                          <m:t>𝑨</m:t>
                        </m:r>
                      </m:e>
                      <m:sub>
                        <m:r>
                          <a:rPr lang="en-US" altLang="zh-CN" b="1" i="1">
                            <a:solidFill>
                              <a:srgbClr val="C00000"/>
                            </a:solidFill>
                            <a:latin typeface="Cambria Math" panose="02040503050406030204" pitchFamily="18" charset="0"/>
                          </a:rPr>
                          <m:t>𝟏</m:t>
                        </m:r>
                      </m:sub>
                    </m:sSub>
                    <m:r>
                      <a:rPr lang="en-US" altLang="zh-CN" b="1"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b="1" i="1">
                            <a:solidFill>
                              <a:srgbClr val="C00000"/>
                            </a:solidFill>
                            <a:latin typeface="Cambria Math" panose="02040503050406030204" pitchFamily="18" charset="0"/>
                            <a:ea typeface="Cambria Math" panose="02040503050406030204" pitchFamily="18" charset="0"/>
                          </a:rPr>
                          <m:t>𝑨</m:t>
                        </m:r>
                      </m:e>
                      <m:sub>
                        <m:r>
                          <a:rPr lang="en-US" altLang="zh-CN" b="1" i="1">
                            <a:solidFill>
                              <a:srgbClr val="C00000"/>
                            </a:solidFill>
                            <a:latin typeface="Cambria Math" panose="02040503050406030204" pitchFamily="18" charset="0"/>
                            <a:ea typeface="Cambria Math" panose="02040503050406030204" pitchFamily="18" charset="0"/>
                          </a:rPr>
                          <m:t>𝟐</m:t>
                        </m:r>
                      </m:sub>
                    </m:sSub>
                    <m:r>
                      <a:rPr lang="en-US" altLang="zh-CN" b="1" i="1">
                        <a:solidFill>
                          <a:srgbClr val="C00000"/>
                        </a:solidFill>
                        <a:latin typeface="Cambria Math" panose="02040503050406030204" pitchFamily="18" charset="0"/>
                        <a:ea typeface="Cambria Math" panose="02040503050406030204" pitchFamily="18" charset="0"/>
                      </a:rPr>
                      <m:t>∧⋯∧</m:t>
                    </m:r>
                    <m:sSub>
                      <m:sSubPr>
                        <m:ctrlPr>
                          <a:rPr lang="en-US" altLang="zh-CN" b="1" i="1">
                            <a:solidFill>
                              <a:srgbClr val="C00000"/>
                            </a:solidFill>
                            <a:latin typeface="Cambria Math" panose="02040503050406030204" pitchFamily="18" charset="0"/>
                            <a:ea typeface="Cambria Math" panose="02040503050406030204" pitchFamily="18" charset="0"/>
                          </a:rPr>
                        </m:ctrlPr>
                      </m:sSubPr>
                      <m:e>
                        <m:r>
                          <a:rPr lang="en-US" altLang="zh-CN" b="1" i="1">
                            <a:solidFill>
                              <a:srgbClr val="C00000"/>
                            </a:solidFill>
                            <a:latin typeface="Cambria Math" panose="02040503050406030204" pitchFamily="18" charset="0"/>
                            <a:ea typeface="Cambria Math" panose="02040503050406030204" pitchFamily="18" charset="0"/>
                          </a:rPr>
                          <m:t>𝑨</m:t>
                        </m:r>
                      </m:e>
                      <m:sub>
                        <m:r>
                          <a:rPr lang="en-US" altLang="zh-CN" b="1" i="1">
                            <a:solidFill>
                              <a:srgbClr val="C00000"/>
                            </a:solidFill>
                            <a:latin typeface="Cambria Math" panose="02040503050406030204" pitchFamily="18" charset="0"/>
                            <a:ea typeface="Cambria Math" panose="02040503050406030204" pitchFamily="18" charset="0"/>
                          </a:rPr>
                          <m:t>𝒌</m:t>
                        </m:r>
                      </m:sub>
                    </m:sSub>
                    <m:r>
                      <a:rPr lang="en-US" altLang="zh-CN" b="1" i="1">
                        <a:solidFill>
                          <a:srgbClr val="C00000"/>
                        </a:solidFill>
                        <a:latin typeface="Cambria Math" panose="02040503050406030204" pitchFamily="18" charset="0"/>
                        <a:ea typeface="Cambria Math" panose="02040503050406030204" pitchFamily="18" charset="0"/>
                      </a:rPr>
                      <m:t>∧¬</m:t>
                    </m:r>
                    <m:r>
                      <a:rPr lang="en-US" altLang="zh-CN" b="1" i="1" dirty="0">
                        <a:solidFill>
                          <a:srgbClr val="C00000"/>
                        </a:solidFill>
                        <a:latin typeface="Cambria Math" panose="02040503050406030204" pitchFamily="18" charset="0"/>
                        <a:ea typeface="Cambria Math" panose="02040503050406030204" pitchFamily="18" charset="0"/>
                      </a:rPr>
                      <m:t>𝑩</m:t>
                    </m:r>
                  </m:oMath>
                </a14:m>
                <a:r>
                  <a:rPr lang="en-US" altLang="zh-CN" dirty="0" smtClean="0"/>
                  <a:t>, </a:t>
                </a:r>
                <a:r>
                  <a:rPr lang="zh-CN" altLang="en-US" dirty="0" smtClean="0"/>
                  <a:t>推出矛盾</a:t>
                </a:r>
                <a:r>
                  <a:rPr lang="en-US" altLang="zh-CN" dirty="0" smtClean="0"/>
                  <a:t>(</a:t>
                </a:r>
                <a:r>
                  <a:rPr lang="zh-CN" altLang="en-US" dirty="0" smtClean="0"/>
                  <a:t>例如</a:t>
                </a:r>
                <a14:m>
                  <m:oMath xmlns:m="http://schemas.openxmlformats.org/officeDocument/2006/math">
                    <m:r>
                      <a:rPr lang="en-US" altLang="zh-CN" i="1" dirty="0">
                        <a:latin typeface="Cambria Math" panose="02040503050406030204" pitchFamily="18" charset="0"/>
                      </a:rPr>
                      <m:t>𝐴</m:t>
                    </m:r>
                    <m:r>
                      <a:rPr lang="en-US" altLang="zh-CN" i="1" dirty="0">
                        <a:latin typeface="Cambria Math" panose="02040503050406030204" pitchFamily="18" charset="0"/>
                      </a:rPr>
                      <m:t>∧¬</m:t>
                    </m:r>
                    <m:r>
                      <a:rPr lang="en-US" altLang="zh-CN" i="1" dirty="0" smtClean="0">
                        <a:latin typeface="Cambria Math" panose="02040503050406030204" pitchFamily="18" charset="0"/>
                      </a:rPr>
                      <m:t>𝐴</m:t>
                    </m:r>
                  </m:oMath>
                </a14:m>
                <a:r>
                  <a:rPr lang="en-US" altLang="zh-CN" dirty="0" smtClean="0"/>
                  <a:t>), </a:t>
                </a:r>
                <a:r>
                  <a:rPr lang="zh-CN" altLang="en-US" dirty="0" smtClean="0"/>
                  <a:t>则说明推理正确</a:t>
                </a:r>
                <a:r>
                  <a:rPr lang="en-US" altLang="zh-CN" dirty="0" smtClean="0"/>
                  <a:t>. </a:t>
                </a:r>
                <a:r>
                  <a:rPr lang="zh-CN" altLang="en-US" dirty="0" smtClean="0"/>
                  <a:t>这种将结论的否定式作为附加前提引入并推出矛盾式的证明方法</a:t>
                </a:r>
                <a:r>
                  <a:rPr lang="zh-CN" altLang="en-US" dirty="0"/>
                  <a:t>称作归谬证明法</a:t>
                </a:r>
                <a:r>
                  <a:rPr lang="en-US" altLang="zh-CN" dirty="0"/>
                  <a:t>(</a:t>
                </a:r>
                <a:r>
                  <a:rPr lang="zh-CN" altLang="en-US" dirty="0"/>
                  <a:t>或简称归谬法</a:t>
                </a:r>
                <a:r>
                  <a:rPr lang="en-US" altLang="zh-CN" dirty="0" smtClean="0"/>
                  <a:t>).</a:t>
                </a:r>
              </a:p>
              <a:p>
                <a:pPr marL="0" indent="0" algn="just">
                  <a:buNone/>
                </a:pPr>
                <a:r>
                  <a:rPr lang="en-US" altLang="zh-CN" dirty="0"/>
                  <a:t>	</a:t>
                </a:r>
                <a:r>
                  <a:rPr lang="en-US" altLang="zh-CN" dirty="0" smtClean="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oMath>
                </a14:m>
                <a:r>
                  <a:rPr lang="en-US" altLang="zh-CN" dirty="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𝐵</m:t>
                    </m:r>
                  </m:oMath>
                </a14:m>
                <a:endParaRPr lang="en-US" altLang="zh-CN" dirty="0" smtClean="0"/>
              </a:p>
              <a:p>
                <a:pPr marL="0" indent="0" algn="just">
                  <a:buNone/>
                </a:pPr>
                <a:r>
                  <a:rPr lang="en-US" altLang="zh-CN" dirty="0" smtClean="0">
                    <a:ea typeface="Cambria Math" panose="02040503050406030204" pitchFamily="18" charset="0"/>
                  </a:rPr>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oMath>
                </a14:m>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𝐵</m:t>
                    </m:r>
                  </m:oMath>
                </a14:m>
                <a:endParaRPr lang="en-US" altLang="zh-CN" dirty="0" smtClean="0"/>
              </a:p>
              <a:p>
                <a:pPr marL="0" indent="0" algn="just">
                  <a:buNone/>
                </a:pPr>
                <a:r>
                  <a:rPr lang="en-US" altLang="zh-CN" dirty="0" smtClean="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𝐵</m:t>
                    </m:r>
                  </m:oMath>
                </a14:m>
                <a:r>
                  <a:rPr lang="en-US" altLang="zh-CN" dirty="0" smtClean="0"/>
                  <a:t>)</a:t>
                </a:r>
              </a:p>
              <a:p>
                <a:pPr marL="268288" indent="-268288" algn="just">
                  <a:buNone/>
                </a:pPr>
                <a:r>
                  <a:rPr lang="zh-CN" altLang="en-US" dirty="0" smtClean="0"/>
                  <a:t>   若</a:t>
                </a:r>
                <a14:m>
                  <m:oMath xmlns:m="http://schemas.openxmlformats.org/officeDocument/2006/math">
                    <m:r>
                      <a:rPr lang="zh-CN" altLang="en-US" i="1" smtClean="0">
                        <a:latin typeface="Cambria Math" panose="02040503050406030204" pitchFamily="18" charset="0"/>
                      </a:rPr>
                      <m:t> </m:t>
                    </m:r>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𝐵</m:t>
                    </m:r>
                  </m:oMath>
                </a14:m>
                <a:r>
                  <a:rPr lang="en-US" altLang="zh-CN" dirty="0" smtClean="0"/>
                  <a:t>)</a:t>
                </a:r>
                <a:r>
                  <a:rPr lang="zh-CN" altLang="en-US" dirty="0" smtClean="0"/>
                  <a:t>为矛盾式</a:t>
                </a:r>
                <a:r>
                  <a:rPr lang="en-US" altLang="zh-CN" dirty="0" smtClean="0"/>
                  <a:t>, </a:t>
                </a:r>
                <a:r>
                  <a:rPr lang="zh-CN" altLang="en-US" dirty="0" smtClean="0"/>
                  <a:t>则说明</a:t>
                </a:r>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𝐴</m:t>
                        </m:r>
                      </m:e>
                      <m:sub>
                        <m:r>
                          <a:rPr lang="en-US" altLang="zh-CN" i="1">
                            <a:latin typeface="Cambria Math" panose="02040503050406030204" pitchFamily="18" charset="0"/>
                            <a:ea typeface="Cambria Math" panose="02040503050406030204" pitchFamily="18" charset="0"/>
                          </a:rPr>
                          <m:t>𝑘</m:t>
                        </m:r>
                      </m:sub>
                    </m:sSub>
                  </m:oMath>
                </a14:m>
                <a:r>
                  <a:rPr lang="en-US" altLang="zh-CN" dirty="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𝐵</m:t>
                    </m:r>
                  </m:oMath>
                </a14:m>
                <a:r>
                  <a:rPr lang="zh-CN" altLang="en-US" dirty="0" smtClean="0"/>
                  <a:t>为重言式</a:t>
                </a:r>
                <a:r>
                  <a:rPr lang="en-US" altLang="zh-CN" dirty="0" smtClean="0"/>
                  <a:t>, </a:t>
                </a:r>
                <a:r>
                  <a:rPr lang="zh-CN" altLang="en-US" dirty="0" smtClean="0"/>
                  <a:t>即由前提能推出结论</a:t>
                </a:r>
                <a14:m>
                  <m:oMath xmlns:m="http://schemas.openxmlformats.org/officeDocument/2006/math">
                    <m:r>
                      <a:rPr lang="en-US" altLang="zh-CN" i="1" dirty="0">
                        <a:latin typeface="Cambria Math" panose="02040503050406030204" pitchFamily="18" charset="0"/>
                        <a:ea typeface="Cambria Math" panose="02040503050406030204" pitchFamily="18" charset="0"/>
                      </a:rPr>
                      <m:t>𝐵</m:t>
                    </m:r>
                  </m:oMath>
                </a14:m>
                <a:r>
                  <a:rPr lang="en-US" altLang="zh-CN" dirty="0" smtClean="0"/>
                  <a:t>.</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476" r="-1110" b="-416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B1C96A6-58F5-4AF5-9E02-541E5E6A2A64}"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27</a:t>
            </a:fld>
            <a:endParaRPr lang="zh-CN" altLang="en-US" dirty="0"/>
          </a:p>
        </p:txBody>
      </p:sp>
    </p:spTree>
    <p:extLst>
      <p:ext uri="{BB962C8B-B14F-4D97-AF65-F5344CB8AC3E}">
        <p14:creationId xmlns:p14="http://schemas.microsoft.com/office/powerpoint/2010/main" val="104554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smtClean="0"/>
              <a:t>-</a:t>
            </a:r>
            <a:r>
              <a:rPr lang="zh-CN" altLang="en-US" dirty="0" smtClean="0"/>
              <a:t>归谬法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lgn="just"/>
                <a:r>
                  <a:rPr lang="zh-CN" altLang="en-US" dirty="0" smtClean="0"/>
                  <a:t>例</a:t>
                </a:r>
                <a:r>
                  <a:rPr lang="en-US" altLang="zh-CN" dirty="0" smtClean="0"/>
                  <a:t>: </a:t>
                </a:r>
                <a:r>
                  <a:rPr lang="zh-CN" altLang="en-US" dirty="0" smtClean="0"/>
                  <a:t>使用归谬法证明前提</a:t>
                </a:r>
                <a14:m>
                  <m:oMath xmlns:m="http://schemas.openxmlformats.org/officeDocument/2006/math">
                    <m:r>
                      <a:rPr lang="en-US" altLang="zh-CN" b="0" i="0"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𝑟</m:t>
                    </m:r>
                  </m:oMath>
                </a14:m>
                <a:r>
                  <a:rPr lang="en-US" altLang="zh-CN" dirty="0" smtClean="0"/>
                  <a:t>, </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𝑟</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𝑠</m:t>
                    </m:r>
                  </m:oMath>
                </a14:m>
                <a:r>
                  <a:rPr lang="en-US" altLang="zh-CN" dirty="0" smtClean="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𝑠</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r>
                      <a:rPr lang="en-US" altLang="zh-CN" b="0" i="0" dirty="0" smtClean="0">
                        <a:latin typeface="Cambria Math" panose="02040503050406030204" pitchFamily="18" charset="0"/>
                      </a:rPr>
                      <m:t>,</m:t>
                    </m:r>
                  </m:oMath>
                </a14:m>
                <a:r>
                  <a:rPr lang="en-US" altLang="zh-CN" dirty="0" smtClean="0"/>
                  <a:t> </a:t>
                </a:r>
                <a:r>
                  <a:rPr lang="zh-CN" altLang="en-US" dirty="0" smtClean="0"/>
                  <a:t>能推出结论</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endParaRPr lang="en-US" altLang="zh-CN" dirty="0" smtClean="0"/>
              </a:p>
              <a:p>
                <a:pPr lvl="1"/>
                <a:endParaRPr lang="en-US" altLang="zh-CN" dirty="0"/>
              </a:p>
              <a:p>
                <a:pPr lvl="1"/>
                <a:endParaRPr lang="en-US" altLang="zh-CN" dirty="0"/>
              </a:p>
              <a:p>
                <a:pPr lvl="1"/>
                <a:endParaRPr lang="en-US" altLang="zh-CN" dirty="0"/>
              </a:p>
              <a:p>
                <a:pPr algn="just"/>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A5CB2E6-C86F-41A3-9123-1ADBF7FAD0DA}"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28</a:t>
            </a:fld>
            <a:endParaRPr lang="zh-CN" altLang="en-US" dirty="0"/>
          </a:p>
        </p:txBody>
      </p:sp>
    </p:spTree>
    <p:extLst>
      <p:ext uri="{BB962C8B-B14F-4D97-AF65-F5344CB8AC3E}">
        <p14:creationId xmlns:p14="http://schemas.microsoft.com/office/powerpoint/2010/main" val="9897766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4.6.3 </a:t>
            </a:r>
            <a:r>
              <a:rPr lang="zh-CN" altLang="en-US" dirty="0" smtClean="0"/>
              <a:t>构造证明法</a:t>
            </a:r>
            <a:r>
              <a:rPr lang="en-US" altLang="zh-CN" dirty="0" smtClean="0"/>
              <a:t>-</a:t>
            </a:r>
            <a:r>
              <a:rPr lang="zh-CN" altLang="en-US" dirty="0" smtClean="0"/>
              <a:t>归谬法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pPr algn="just"/>
                <a:r>
                  <a:rPr lang="zh-CN" altLang="en-US" sz="3000" dirty="0" smtClean="0"/>
                  <a:t>例</a:t>
                </a:r>
                <a:r>
                  <a:rPr lang="en-US" altLang="zh-CN" sz="3000" dirty="0" smtClean="0"/>
                  <a:t>: </a:t>
                </a:r>
                <a:r>
                  <a:rPr lang="zh-CN" altLang="en-US" sz="3000" dirty="0" smtClean="0"/>
                  <a:t>使用归谬法证明前提</a:t>
                </a:r>
                <a14:m>
                  <m:oMath xmlns:m="http://schemas.openxmlformats.org/officeDocument/2006/math">
                    <m:r>
                      <a:rPr lang="en-US" altLang="zh-CN" sz="3000" b="0" i="0" dirty="0" smtClean="0">
                        <a:latin typeface="Cambria Math" panose="02040503050406030204" pitchFamily="18" charset="0"/>
                      </a:rPr>
                      <m:t>(</m:t>
                    </m:r>
                    <m:r>
                      <a:rPr lang="en-US" altLang="zh-CN" sz="3000" i="1" dirty="0" smtClean="0">
                        <a:latin typeface="Cambria Math" panose="02040503050406030204" pitchFamily="18" charset="0"/>
                      </a:rPr>
                      <m:t>𝑝</m:t>
                    </m:r>
                    <m:r>
                      <a:rPr lang="en-US" altLang="zh-CN" sz="3000" i="1" dirty="0" smtClean="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𝑞</m:t>
                    </m:r>
                    <m:r>
                      <a:rPr lang="en-US" altLang="zh-CN" sz="3000" b="0" i="1" dirty="0" smtClean="0">
                        <a:latin typeface="Cambria Math" panose="02040503050406030204" pitchFamily="18" charset="0"/>
                      </a:rPr>
                      <m:t>)</m:t>
                    </m:r>
                    <m:r>
                      <a:rPr lang="en-US" altLang="zh-CN" sz="3000" i="1" dirty="0" smtClean="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𝑟</m:t>
                    </m:r>
                  </m:oMath>
                </a14:m>
                <a:r>
                  <a:rPr lang="en-US" altLang="zh-CN" sz="3000" dirty="0" smtClean="0"/>
                  <a:t>, </a:t>
                </a:r>
                <a14:m>
                  <m:oMath xmlns:m="http://schemas.openxmlformats.org/officeDocument/2006/math">
                    <m:r>
                      <a:rPr lang="en-US" altLang="zh-CN" sz="3000" i="1" dirty="0" smtClean="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𝑟</m:t>
                    </m:r>
                    <m:r>
                      <a:rPr lang="en-US" altLang="zh-CN" sz="3000" i="1" dirty="0" smtClean="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𝑠</m:t>
                    </m:r>
                  </m:oMath>
                </a14:m>
                <a:r>
                  <a:rPr lang="en-US" altLang="zh-CN" sz="3000" dirty="0" smtClean="0"/>
                  <a:t>,</a:t>
                </a:r>
                <a14:m>
                  <m:oMath xmlns:m="http://schemas.openxmlformats.org/officeDocument/2006/math">
                    <m:r>
                      <a:rPr lang="en-US" altLang="zh-CN" sz="3000" i="1" dirty="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𝑠</m:t>
                    </m:r>
                  </m:oMath>
                </a14:m>
                <a:r>
                  <a:rPr lang="en-US" altLang="zh-CN" sz="3000" dirty="0" smtClean="0"/>
                  <a:t>, </a:t>
                </a:r>
                <a14:m>
                  <m:oMath xmlns:m="http://schemas.openxmlformats.org/officeDocument/2006/math">
                    <m:r>
                      <a:rPr lang="en-US" altLang="zh-CN" sz="3000" i="1" dirty="0" smtClean="0">
                        <a:latin typeface="Cambria Math" panose="02040503050406030204" pitchFamily="18" charset="0"/>
                      </a:rPr>
                      <m:t>𝑝</m:t>
                    </m:r>
                    <m:r>
                      <a:rPr lang="en-US" altLang="zh-CN" sz="3000" b="0" i="0" dirty="0" smtClean="0">
                        <a:latin typeface="Cambria Math" panose="02040503050406030204" pitchFamily="18" charset="0"/>
                      </a:rPr>
                      <m:t>,</m:t>
                    </m:r>
                  </m:oMath>
                </a14:m>
                <a:r>
                  <a:rPr lang="en-US" altLang="zh-CN" sz="3000" dirty="0" smtClean="0"/>
                  <a:t> </a:t>
                </a:r>
                <a:r>
                  <a:rPr lang="zh-CN" altLang="en-US" sz="3000" dirty="0" smtClean="0"/>
                  <a:t>能推出结论</a:t>
                </a:r>
                <a14:m>
                  <m:oMath xmlns:m="http://schemas.openxmlformats.org/officeDocument/2006/math">
                    <m:r>
                      <a:rPr lang="en-US" altLang="zh-CN" sz="3000" i="1" dirty="0">
                        <a:latin typeface="Cambria Math" panose="02040503050406030204" pitchFamily="18" charset="0"/>
                        <a:ea typeface="Cambria Math" panose="02040503050406030204" pitchFamily="18" charset="0"/>
                      </a:rPr>
                      <m:t>¬</m:t>
                    </m:r>
                    <m:r>
                      <a:rPr lang="en-US" altLang="zh-CN" sz="3000" i="1" dirty="0" smtClean="0">
                        <a:latin typeface="Cambria Math" panose="02040503050406030204" pitchFamily="18" charset="0"/>
                      </a:rPr>
                      <m:t>𝑞</m:t>
                    </m:r>
                  </m:oMath>
                </a14:m>
                <a:endParaRPr lang="en-US" altLang="zh-CN" sz="3000" dirty="0" smtClean="0"/>
              </a:p>
              <a:p>
                <a:pPr algn="just"/>
                <a:r>
                  <a:rPr lang="zh-CN" altLang="en-US" dirty="0" smtClean="0"/>
                  <a:t>解</a:t>
                </a:r>
                <a:r>
                  <a:rPr lang="en-US" altLang="zh-CN" dirty="0" smtClean="0"/>
                  <a:t>: </a:t>
                </a:r>
                <a:r>
                  <a:rPr lang="zh-CN" altLang="en-US" dirty="0" smtClean="0"/>
                  <a:t>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a:rPr lang="en-US" altLang="zh-CN" b="0" i="1" smtClean="0">
                        <a:latin typeface="Cambria Math" panose="02040503050406030204" pitchFamily="18" charset="0"/>
                      </a:rPr>
                      <m:t>𝑞</m:t>
                    </m:r>
                  </m:oMath>
                </a14:m>
                <a:r>
                  <a:rPr lang="en-US" altLang="zh-CN" dirty="0"/>
                  <a:t>			</a:t>
                </a:r>
                <a:r>
                  <a:rPr lang="zh-CN" altLang="en-US" dirty="0" smtClean="0"/>
                  <a:t>结论的否定引入</a:t>
                </a:r>
                <a:endParaRPr lang="en-US" altLang="zh-CN" dirty="0"/>
              </a:p>
              <a:p>
                <a:pPr lvl="1"/>
                <a:r>
                  <a:rPr lang="en-US" altLang="zh-CN" dirty="0"/>
                  <a:t>2</a:t>
                </a:r>
                <a:r>
                  <a:rPr lang="en-US" altLang="zh-CN" dirty="0" smtClean="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𝑠</m:t>
                    </m:r>
                  </m:oMath>
                </a14:m>
                <a:r>
                  <a:rPr lang="en-US" altLang="zh-CN" dirty="0"/>
                  <a:t>			</a:t>
                </a:r>
                <a:r>
                  <a:rPr lang="zh-CN" altLang="en-US" dirty="0"/>
                  <a:t>前提引入</a:t>
                </a:r>
                <a:endParaRPr lang="en-US" altLang="zh-CN" dirty="0"/>
              </a:p>
              <a:p>
                <a:pPr lvl="1"/>
                <a:r>
                  <a:rPr lang="en-US" altLang="zh-CN" dirty="0"/>
                  <a:t>3</a:t>
                </a:r>
                <a:r>
                  <a:rPr lang="en-US" altLang="zh-CN" dirty="0" smtClean="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𝑠</m:t>
                    </m:r>
                  </m:oMath>
                </a14:m>
                <a:r>
                  <a:rPr lang="en-US" altLang="zh-CN" dirty="0"/>
                  <a:t>			</a:t>
                </a:r>
                <a:r>
                  <a:rPr lang="zh-CN" altLang="en-US" dirty="0"/>
                  <a:t>前提</a:t>
                </a:r>
                <a:r>
                  <a:rPr lang="zh-CN" altLang="en-US" dirty="0" smtClean="0"/>
                  <a:t>引入</a:t>
                </a:r>
                <a:endParaRPr lang="en-US" altLang="zh-CN" dirty="0"/>
              </a:p>
              <a:p>
                <a:pPr lvl="1"/>
                <a:r>
                  <a:rPr lang="en-US" altLang="zh-CN" dirty="0"/>
                  <a:t>4.</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𝑟</m:t>
                    </m:r>
                  </m:oMath>
                </a14:m>
                <a:r>
                  <a:rPr lang="en-US" altLang="zh-CN" dirty="0"/>
                  <a:t>		</a:t>
                </a:r>
                <a:r>
                  <a:rPr lang="en-US" altLang="zh-CN" dirty="0" smtClean="0"/>
                  <a:t>           </a:t>
                </a:r>
                <a:r>
                  <a:rPr lang="zh-CN" altLang="en-US" dirty="0" smtClean="0"/>
                  <a:t>析取三段论</a:t>
                </a:r>
                <a:r>
                  <a:rPr lang="en-US" altLang="zh-CN" dirty="0" smtClean="0"/>
                  <a:t>, </a:t>
                </a:r>
                <a:r>
                  <a:rPr lang="zh-CN" altLang="en-US" dirty="0" smtClean="0"/>
                  <a:t>用</a:t>
                </a:r>
                <a:r>
                  <a:rPr lang="zh-CN" altLang="en-US" dirty="0"/>
                  <a:t>步骤</a:t>
                </a:r>
                <a:r>
                  <a:rPr lang="en-US" altLang="zh-CN" dirty="0" smtClean="0"/>
                  <a:t>2</a:t>
                </a:r>
                <a:r>
                  <a:rPr lang="zh-CN" altLang="en-US" dirty="0" smtClean="0"/>
                  <a:t>和</a:t>
                </a:r>
                <a:r>
                  <a:rPr lang="en-US" altLang="zh-CN" dirty="0" smtClean="0"/>
                  <a:t>3</a:t>
                </a:r>
                <a:endParaRPr lang="en-US" altLang="zh-CN" dirty="0"/>
              </a:p>
              <a:p>
                <a:pPr lvl="1"/>
                <a:r>
                  <a:rPr lang="en-US" altLang="zh-CN" dirty="0"/>
                  <a:t>5.</a:t>
                </a:r>
                <a14:m>
                  <m:oMath xmlns:m="http://schemas.openxmlformats.org/officeDocument/2006/math">
                    <m:r>
                      <a:rPr lang="en-US" altLang="zh-CN"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r>
                      <a:rPr lang="en-US" altLang="zh-CN" i="1" dirty="0">
                        <a:latin typeface="Cambria Math" panose="02040503050406030204" pitchFamily="18" charset="0"/>
                      </a:rPr>
                      <m:t>𝑟</m:t>
                    </m:r>
                  </m:oMath>
                </a14:m>
                <a:r>
                  <a:rPr lang="en-US" altLang="zh-CN" dirty="0"/>
                  <a:t>		</a:t>
                </a:r>
                <a:r>
                  <a:rPr lang="zh-CN" altLang="en-US" dirty="0" smtClean="0"/>
                  <a:t>前提</a:t>
                </a:r>
                <a:r>
                  <a:rPr lang="zh-CN" altLang="en-US" dirty="0"/>
                  <a:t>引入</a:t>
                </a:r>
                <a:endParaRPr lang="en-US" altLang="zh-CN" dirty="0"/>
              </a:p>
              <a:p>
                <a:pPr lvl="1"/>
                <a:r>
                  <a:rPr lang="en-US" altLang="zh-CN" dirty="0"/>
                  <a:t>6.</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oMath>
                </a14:m>
                <a:r>
                  <a:rPr lang="zh-CN" altLang="en-US" dirty="0"/>
                  <a:t>	</a:t>
                </a:r>
                <a:r>
                  <a:rPr lang="en-US" altLang="zh-CN" dirty="0"/>
                  <a:t>	</a:t>
                </a:r>
                <a:r>
                  <a:rPr lang="zh-CN" altLang="en-US" dirty="0" smtClean="0"/>
                  <a:t>取拒式</a:t>
                </a:r>
                <a:r>
                  <a:rPr lang="en-US" altLang="zh-CN" dirty="0" smtClean="0"/>
                  <a:t>, </a:t>
                </a:r>
                <a:r>
                  <a:rPr lang="zh-CN" altLang="en-US" dirty="0" smtClean="0"/>
                  <a:t>用步骤</a:t>
                </a:r>
                <a:r>
                  <a:rPr lang="en-US" altLang="zh-CN" dirty="0" smtClean="0"/>
                  <a:t>4</a:t>
                </a:r>
                <a:r>
                  <a:rPr lang="zh-CN" altLang="en-US" dirty="0" smtClean="0"/>
                  <a:t>和</a:t>
                </a:r>
                <a:r>
                  <a:rPr lang="en-US" altLang="zh-CN" dirty="0"/>
                  <a:t>5</a:t>
                </a:r>
              </a:p>
              <a:p>
                <a:pPr lvl="1"/>
                <a:r>
                  <a:rPr lang="en-US" altLang="zh-CN" dirty="0"/>
                  <a:t>7.</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r>
                      <a:rPr lang="en-US" altLang="zh-CN" i="1" dirty="0" smtClean="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en-US" altLang="zh-CN" dirty="0"/>
                  <a:t>		</a:t>
                </a:r>
                <a:r>
                  <a:rPr lang="zh-CN" altLang="en-US" dirty="0" smtClean="0"/>
                  <a:t>德摩根律</a:t>
                </a:r>
                <a:r>
                  <a:rPr lang="en-US" altLang="zh-CN" dirty="0" smtClean="0"/>
                  <a:t>, </a:t>
                </a:r>
                <a:r>
                  <a:rPr lang="zh-CN" altLang="en-US" dirty="0" smtClean="0"/>
                  <a:t>用步骤</a:t>
                </a:r>
                <a:r>
                  <a:rPr lang="en-US" altLang="zh-CN" dirty="0" smtClean="0"/>
                  <a:t>6</a:t>
                </a:r>
              </a:p>
              <a:p>
                <a:pPr lvl="1"/>
                <a:r>
                  <a:rPr lang="en-US" altLang="zh-CN" dirty="0" smtClean="0"/>
                  <a:t>8. </a:t>
                </a:r>
                <a14:m>
                  <m:oMath xmlns:m="http://schemas.openxmlformats.org/officeDocument/2006/math">
                    <m:r>
                      <a:rPr lang="en-US" altLang="zh-CN" i="1" dirty="0">
                        <a:latin typeface="Cambria Math" panose="02040503050406030204" pitchFamily="18" charset="0"/>
                      </a:rPr>
                      <m:t>𝑝</m:t>
                    </m:r>
                  </m:oMath>
                </a14:m>
                <a:r>
                  <a:rPr lang="en-US" altLang="zh-CN" dirty="0" smtClean="0"/>
                  <a:t>			</a:t>
                </a:r>
                <a:r>
                  <a:rPr lang="zh-CN" altLang="en-US" dirty="0" smtClean="0"/>
                  <a:t>前提引入</a:t>
                </a:r>
                <a:endParaRPr lang="en-US" altLang="zh-CN" dirty="0" smtClean="0"/>
              </a:p>
              <a:p>
                <a:pPr lvl="1"/>
                <a:r>
                  <a:rPr lang="en-US" altLang="zh-CN" dirty="0" smtClean="0"/>
                  <a:t>9.</a:t>
                </a:r>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en-US" altLang="zh-CN" dirty="0" smtClean="0"/>
                  <a:t>			</a:t>
                </a:r>
                <a:r>
                  <a:rPr lang="zh-CN" altLang="en-US" dirty="0" smtClean="0"/>
                  <a:t>析取</a:t>
                </a:r>
                <a:r>
                  <a:rPr lang="zh-CN" altLang="en-US" dirty="0"/>
                  <a:t>三段论</a:t>
                </a:r>
                <a:r>
                  <a:rPr lang="en-US" altLang="zh-CN" dirty="0"/>
                  <a:t>, </a:t>
                </a:r>
                <a:r>
                  <a:rPr lang="zh-CN" altLang="en-US" dirty="0" smtClean="0"/>
                  <a:t>用步骤</a:t>
                </a:r>
                <a:r>
                  <a:rPr lang="en-US" altLang="zh-CN" dirty="0" smtClean="0"/>
                  <a:t>7</a:t>
                </a:r>
                <a:r>
                  <a:rPr lang="zh-CN" altLang="en-US" dirty="0" smtClean="0"/>
                  <a:t>和</a:t>
                </a:r>
                <a:r>
                  <a:rPr lang="en-US" altLang="zh-CN" dirty="0" smtClean="0"/>
                  <a:t>8</a:t>
                </a:r>
              </a:p>
              <a:p>
                <a:pPr lvl="1"/>
                <a:r>
                  <a:rPr lang="en-US" altLang="zh-CN" dirty="0" smtClean="0"/>
                  <a:t>10.</a:t>
                </a:r>
                <a:r>
                  <a:rPr lang="en-US" altLang="zh-CN" dirty="0"/>
                  <a:t> </a:t>
                </a:r>
                <a14:m>
                  <m:oMath xmlns:m="http://schemas.openxmlformats.org/officeDocument/2006/math">
                    <m:r>
                      <a:rPr lang="en-US" altLang="zh-CN" i="1">
                        <a:latin typeface="Cambria Math" panose="02040503050406030204" pitchFamily="18" charset="0"/>
                      </a:rPr>
                      <m:t>𝑞</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en-US" altLang="zh-CN" dirty="0" smtClean="0"/>
                  <a:t>		</a:t>
                </a:r>
                <a:r>
                  <a:rPr lang="zh-CN" altLang="en-US" dirty="0" smtClean="0"/>
                  <a:t>合取律</a:t>
                </a:r>
                <a:r>
                  <a:rPr lang="en-US" altLang="zh-CN" dirty="0" smtClean="0"/>
                  <a:t>, </a:t>
                </a:r>
                <a:r>
                  <a:rPr lang="zh-CN" altLang="en-US" dirty="0" smtClean="0"/>
                  <a:t>用步骤</a:t>
                </a:r>
                <a:r>
                  <a:rPr lang="en-US" altLang="zh-CN" dirty="0" smtClean="0"/>
                  <a:t>1</a:t>
                </a:r>
                <a:r>
                  <a:rPr lang="zh-CN" altLang="en-US" dirty="0" smtClean="0"/>
                  <a:t>和</a:t>
                </a:r>
                <a:r>
                  <a:rPr lang="en-US" altLang="zh-CN" dirty="0" smtClean="0"/>
                  <a:t>9</a:t>
                </a:r>
              </a:p>
              <a:p>
                <a:pPr lvl="1"/>
                <a:r>
                  <a:rPr lang="zh-CN" altLang="en-US" dirty="0" smtClean="0"/>
                  <a:t>由于最后得到矛盾式</a:t>
                </a:r>
                <a14:m>
                  <m:oMath xmlns:m="http://schemas.openxmlformats.org/officeDocument/2006/math">
                    <m:r>
                      <a:rPr lang="en-US" altLang="zh-CN" i="1">
                        <a:latin typeface="Cambria Math" panose="02040503050406030204" pitchFamily="18" charset="0"/>
                      </a:rPr>
                      <m:t>𝑞</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en-US" altLang="zh-CN" dirty="0" smtClean="0"/>
                  <a:t>, </a:t>
                </a:r>
                <a:r>
                  <a:rPr lang="zh-CN" altLang="en-US" dirty="0" smtClean="0"/>
                  <a:t>即证明前提</a:t>
                </a:r>
                <a14:m>
                  <m:oMath xmlns:m="http://schemas.openxmlformats.org/officeDocument/2006/math">
                    <m:r>
                      <a:rPr lang="en-US" altLang="zh-CN" dirty="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r>
                      <a:rPr lang="en-US" altLang="zh-CN" i="1" dirty="0">
                        <a:latin typeface="Cambria Math" panose="02040503050406030204" pitchFamily="18" charset="0"/>
                      </a:rPr>
                      <m:t>𝑟</m:t>
                    </m:r>
                  </m:oMath>
                </a14:m>
                <a:r>
                  <a:rPr lang="en-US" altLang="zh-CN" dirty="0"/>
                  <a:t>,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𝑟</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𝑠</m:t>
                    </m:r>
                  </m:oMath>
                </a14:m>
                <a:r>
                  <a:rPr lang="en-US" altLang="zh-CN" dirty="0"/>
                  <a:t>,</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𝑠</m:t>
                    </m:r>
                  </m:oMath>
                </a14:m>
                <a:r>
                  <a:rPr lang="en-US" altLang="zh-CN" dirty="0"/>
                  <a:t>, </a:t>
                </a:r>
                <a14:m>
                  <m:oMath xmlns:m="http://schemas.openxmlformats.org/officeDocument/2006/math">
                    <m:r>
                      <a:rPr lang="en-US" altLang="zh-CN" i="1" dirty="0">
                        <a:latin typeface="Cambria Math" panose="02040503050406030204" pitchFamily="18" charset="0"/>
                      </a:rPr>
                      <m:t>𝑝</m:t>
                    </m:r>
                    <m:r>
                      <a:rPr lang="en-US" altLang="zh-CN" dirty="0">
                        <a:latin typeface="Cambria Math" panose="02040503050406030204" pitchFamily="18" charset="0"/>
                      </a:rPr>
                      <m:t>,</m:t>
                    </m:r>
                  </m:oMath>
                </a14:m>
                <a:r>
                  <a:rPr lang="en-US" altLang="zh-CN" dirty="0"/>
                  <a:t> </a:t>
                </a:r>
                <a:r>
                  <a:rPr lang="zh-CN" altLang="en-US" dirty="0"/>
                  <a:t>能推出结论</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endParaRPr lang="en-US" altLang="zh-CN"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13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A5CB2E6-C86F-41A3-9123-1ADBF7FAD0DA}"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29</a:t>
            </a:fld>
            <a:endParaRPr lang="zh-CN" altLang="en-US" dirty="0"/>
          </a:p>
        </p:txBody>
      </p:sp>
    </p:spTree>
    <p:extLst>
      <p:ext uri="{BB962C8B-B14F-4D97-AF65-F5344CB8AC3E}">
        <p14:creationId xmlns:p14="http://schemas.microsoft.com/office/powerpoint/2010/main" val="2719922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我们将学到的知识</a:t>
            </a:r>
            <a:endParaRPr lang="en-US" dirty="0"/>
          </a:p>
        </p:txBody>
      </p:sp>
      <p:sp>
        <p:nvSpPr>
          <p:cNvPr id="3" name="Content Placeholder 2"/>
          <p:cNvSpPr>
            <a:spLocks noGrp="1"/>
          </p:cNvSpPr>
          <p:nvPr>
            <p:ph idx="1"/>
          </p:nvPr>
        </p:nvSpPr>
        <p:spPr/>
        <p:txBody>
          <a:bodyPr/>
          <a:lstStyle/>
          <a:p>
            <a:r>
              <a:rPr lang="zh-CN" altLang="en-US" dirty="0" smtClean="0"/>
              <a:t>命题逻辑的有效论证</a:t>
            </a:r>
            <a:endParaRPr lang="en-US" altLang="zh-CN" dirty="0" smtClean="0"/>
          </a:p>
          <a:p>
            <a:r>
              <a:rPr lang="zh-CN" altLang="en-US" dirty="0" smtClean="0"/>
              <a:t>命题逻辑的推理规则</a:t>
            </a:r>
            <a:endParaRPr lang="en-US" altLang="zh-CN" dirty="0" smtClean="0"/>
          </a:p>
          <a:p>
            <a:r>
              <a:rPr lang="zh-CN" altLang="en-US" dirty="0" smtClean="0"/>
              <a:t>使用推理规则建立论证</a:t>
            </a:r>
            <a:endParaRPr lang="en-US" altLang="zh-CN" dirty="0" smtClean="0"/>
          </a:p>
          <a:p>
            <a:r>
              <a:rPr lang="zh-CN" altLang="en-US" dirty="0" smtClean="0"/>
              <a:t>量化命题的推理规则</a:t>
            </a:r>
            <a:endParaRPr lang="en-US" dirty="0" smtClean="0"/>
          </a:p>
          <a:p>
            <a:endParaRPr lang="en-US" dirty="0"/>
          </a:p>
        </p:txBody>
      </p:sp>
      <p:sp>
        <p:nvSpPr>
          <p:cNvPr id="4" name="日期占位符 3"/>
          <p:cNvSpPr>
            <a:spLocks noGrp="1"/>
          </p:cNvSpPr>
          <p:nvPr>
            <p:ph type="dt" sz="half" idx="10"/>
          </p:nvPr>
        </p:nvSpPr>
        <p:spPr/>
        <p:txBody>
          <a:bodyPr/>
          <a:lstStyle/>
          <a:p>
            <a:fld id="{763089EA-E04A-4538-BC3B-B37ED4014710}"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a:t>
            </a:fld>
            <a:endParaRPr lang="zh-CN" altLang="en-US" dirty="0"/>
          </a:p>
        </p:txBody>
      </p:sp>
    </p:spTree>
    <p:extLst>
      <p:ext uri="{BB962C8B-B14F-4D97-AF65-F5344CB8AC3E}">
        <p14:creationId xmlns:p14="http://schemas.microsoft.com/office/powerpoint/2010/main" val="3354606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4.6.4 </a:t>
            </a:r>
            <a:r>
              <a:rPr lang="zh-CN" altLang="en-US" dirty="0" smtClean="0"/>
              <a:t>量化命题的推理</a:t>
            </a:r>
            <a:endParaRPr lang="en-US" dirty="0"/>
          </a:p>
        </p:txBody>
      </p:sp>
      <p:sp>
        <p:nvSpPr>
          <p:cNvPr id="3" name="Content Placeholder 2"/>
          <p:cNvSpPr>
            <a:spLocks noGrp="1"/>
          </p:cNvSpPr>
          <p:nvPr>
            <p:ph idx="1"/>
          </p:nvPr>
        </p:nvSpPr>
        <p:spPr/>
        <p:txBody>
          <a:bodyPr/>
          <a:lstStyle/>
          <a:p>
            <a:r>
              <a:rPr lang="zh-CN" altLang="en-US" dirty="0" smtClean="0"/>
              <a:t>推理规则包括</a:t>
            </a:r>
            <a:r>
              <a:rPr lang="en-US" dirty="0" smtClean="0"/>
              <a:t>:</a:t>
            </a:r>
          </a:p>
          <a:p>
            <a:pPr lvl="1"/>
            <a:r>
              <a:rPr lang="en-US" altLang="zh-CN" dirty="0" smtClean="0"/>
              <a:t>1, </a:t>
            </a:r>
            <a:r>
              <a:rPr lang="zh-CN" altLang="en-US" dirty="0" smtClean="0"/>
              <a:t>命题逻辑的推理规则 </a:t>
            </a:r>
            <a:r>
              <a:rPr lang="en-US" altLang="zh-CN" dirty="0" smtClean="0"/>
              <a:t>(</a:t>
            </a:r>
            <a:r>
              <a:rPr lang="zh-CN" altLang="en-US" dirty="0" smtClean="0"/>
              <a:t>前面已讲解</a:t>
            </a:r>
            <a:r>
              <a:rPr lang="en-US" altLang="zh-CN" dirty="0" smtClean="0"/>
              <a:t>)</a:t>
            </a:r>
          </a:p>
          <a:p>
            <a:pPr lvl="1"/>
            <a:r>
              <a:rPr lang="en-US" altLang="zh-CN" dirty="0" smtClean="0"/>
              <a:t>2, </a:t>
            </a:r>
            <a:r>
              <a:rPr lang="zh-CN" altLang="en-US" b="1" dirty="0" smtClean="0"/>
              <a:t>量化命题的推理规则 </a:t>
            </a:r>
            <a:r>
              <a:rPr lang="en-US" altLang="zh-CN" dirty="0" smtClean="0"/>
              <a:t>(</a:t>
            </a:r>
            <a:r>
              <a:rPr lang="zh-CN" altLang="en-US" dirty="0" smtClean="0"/>
              <a:t>备注</a:t>
            </a:r>
            <a:r>
              <a:rPr lang="en-US" altLang="zh-CN" dirty="0" smtClean="0"/>
              <a:t>: </a:t>
            </a:r>
            <a:r>
              <a:rPr lang="zh-CN" altLang="en-US" dirty="0" smtClean="0"/>
              <a:t>本小节内容</a:t>
            </a:r>
            <a:r>
              <a:rPr lang="en-US" altLang="zh-CN" dirty="0" smtClean="0"/>
              <a:t>)</a:t>
            </a:r>
          </a:p>
          <a:p>
            <a:r>
              <a:rPr lang="zh-CN" altLang="en-US" dirty="0" smtClean="0"/>
              <a:t>我们现在开始量化命题的推理规则</a:t>
            </a:r>
            <a:endParaRPr lang="en-US" dirty="0"/>
          </a:p>
        </p:txBody>
      </p:sp>
      <p:sp>
        <p:nvSpPr>
          <p:cNvPr id="4" name="日期占位符 3"/>
          <p:cNvSpPr>
            <a:spLocks noGrp="1"/>
          </p:cNvSpPr>
          <p:nvPr>
            <p:ph type="dt" sz="half" idx="10"/>
          </p:nvPr>
        </p:nvSpPr>
        <p:spPr/>
        <p:txBody>
          <a:bodyPr/>
          <a:lstStyle/>
          <a:p>
            <a:fld id="{0BD59DCD-7DD7-4FD7-844B-9388199B10B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30</a:t>
            </a:fld>
            <a:endParaRPr lang="zh-CN" altLang="en-US" dirty="0"/>
          </a:p>
        </p:txBody>
      </p:sp>
    </p:spTree>
    <p:extLst>
      <p:ext uri="{BB962C8B-B14F-4D97-AF65-F5344CB8AC3E}">
        <p14:creationId xmlns:p14="http://schemas.microsoft.com/office/powerpoint/2010/main" val="3021220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88823"/>
            <a:ext cx="11277599" cy="1027015"/>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b="1" dirty="0" smtClean="0">
                    <a:solidFill>
                      <a:srgbClr val="C00000"/>
                    </a:solidFill>
                  </a:rPr>
                  <a:t>全称实例</a:t>
                </a:r>
                <a:r>
                  <a:rPr lang="en-US" altLang="zh-CN" dirty="0" smtClean="0"/>
                  <a:t>:</a:t>
                </a:r>
                <a:r>
                  <a:rPr lang="en-US" dirty="0" smtClean="0"/>
                  <a:t> </a:t>
                </a:r>
                <a:r>
                  <a:rPr lang="zh-CN" altLang="en-US" dirty="0" smtClean="0"/>
                  <a:t>从</a:t>
                </a:r>
                <a:r>
                  <a:rPr lang="zh-CN" altLang="en-US" dirty="0"/>
                  <a:t>给定前提</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𝑥𝑃</m:t>
                    </m:r>
                    <m:r>
                      <a:rPr lang="en-US" altLang="zh-CN" i="1" dirty="0">
                        <a:latin typeface="Cambria Math" panose="02040503050406030204" pitchFamily="18" charset="0"/>
                      </a:rPr>
                      <m:t>(</m:t>
                    </m:r>
                    <m:r>
                      <a:rPr lang="zh-CN" altLang="en-US" i="1" dirty="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smtClean="0"/>
                  <a:t>得出</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oMath>
                </a14:m>
                <a:r>
                  <a:rPr lang="zh-CN" altLang="en-US" dirty="0" smtClean="0"/>
                  <a:t>为真的推理规则</a:t>
                </a:r>
                <a:r>
                  <a:rPr lang="en-US" altLang="zh-CN" dirty="0" smtClean="0"/>
                  <a:t>, </a:t>
                </a:r>
                <a:r>
                  <a:rPr lang="zh-CN" altLang="en-US" dirty="0" smtClean="0"/>
                  <a:t>其中</a:t>
                </a:r>
                <a14:m>
                  <m:oMath xmlns:m="http://schemas.openxmlformats.org/officeDocument/2006/math">
                    <m:r>
                      <a:rPr lang="en-US" altLang="zh-CN" i="1" dirty="0" smtClean="0">
                        <a:latin typeface="Cambria Math" panose="02040503050406030204" pitchFamily="18" charset="0"/>
                      </a:rPr>
                      <m:t>𝑐</m:t>
                    </m:r>
                  </m:oMath>
                </a14:m>
                <a:r>
                  <a:rPr lang="zh-CN" altLang="en-US" dirty="0" smtClean="0"/>
                  <a:t>是论域里的一个特定成员</a:t>
                </a:r>
                <a:r>
                  <a:rPr lang="en-US" altLang="zh-CN" dirty="0" smtClean="0"/>
                  <a:t>.</a:t>
                </a:r>
                <a:r>
                  <a:rPr lang="en-US" dirty="0" smtClean="0"/>
                  <a:t>      </a:t>
                </a:r>
              </a:p>
              <a:p>
                <a:endParaRPr lang="en-US" dirty="0"/>
              </a:p>
              <a:p>
                <a:endParaRPr lang="en-US" dirty="0" smtClean="0"/>
              </a:p>
              <a:p>
                <a:endParaRPr lang="en-US" dirty="0"/>
              </a:p>
              <a:p>
                <a:pPr lvl="0" algn="just"/>
                <a:r>
                  <a:rPr lang="zh-CN" altLang="en-US" dirty="0">
                    <a:solidFill>
                      <a:prstClr val="black"/>
                    </a:solidFill>
                  </a:rPr>
                  <a:t>例</a:t>
                </a:r>
                <a:r>
                  <a:rPr lang="en-US" altLang="zh-CN" dirty="0">
                    <a:solidFill>
                      <a:prstClr val="black"/>
                    </a:solidFill>
                  </a:rPr>
                  <a:t>:</a:t>
                </a:r>
                <a14:m>
                  <m:oMath xmlns:m="http://schemas.openxmlformats.org/officeDocument/2006/math">
                    <m:r>
                      <a:rPr lang="en-US" altLang="zh-CN" i="1" dirty="0" smtClean="0">
                        <a:solidFill>
                          <a:prstClr val="black"/>
                        </a:solidFill>
                        <a:latin typeface="Cambria Math" panose="02040503050406030204" pitchFamily="18" charset="0"/>
                      </a:rPr>
                      <m:t>𝑝</m:t>
                    </m:r>
                  </m:oMath>
                </a14:m>
                <a:r>
                  <a:rPr lang="zh-CN" altLang="en-US" dirty="0">
                    <a:solidFill>
                      <a:prstClr val="black"/>
                    </a:solidFill>
                  </a:rPr>
                  <a:t>表示</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smtClean="0">
                    <a:solidFill>
                      <a:prstClr val="black"/>
                    </a:solidFill>
                  </a:rPr>
                  <a:t>Fido</a:t>
                </a:r>
                <a:r>
                  <a:rPr lang="zh-CN" altLang="en-US" dirty="0" smtClean="0">
                    <a:solidFill>
                      <a:prstClr val="black"/>
                    </a:solidFill>
                  </a:rPr>
                  <a:t>是一条狗</a:t>
                </a:r>
                <a14:m>
                  <m:oMath xmlns:m="http://schemas.openxmlformats.org/officeDocument/2006/math">
                    <m:r>
                      <a:rPr lang="zh-CN" altLang="en-US" i="1">
                        <a:solidFill>
                          <a:prstClr val="black"/>
                        </a:solidFill>
                        <a:latin typeface="Cambria Math" panose="02040503050406030204" pitchFamily="18" charset="0"/>
                      </a:rPr>
                      <m:t>” </m:t>
                    </m:r>
                  </m:oMath>
                </a14:m>
                <a:r>
                  <a:rPr lang="zh-CN" altLang="en-US" dirty="0" smtClean="0">
                    <a:solidFill>
                      <a:prstClr val="black"/>
                    </a:solidFill>
                  </a:rPr>
                  <a:t>论域</a:t>
                </a:r>
                <a14:m>
                  <m:oMath xmlns:m="http://schemas.openxmlformats.org/officeDocument/2006/math">
                    <m:r>
                      <a:rPr lang="en-US" altLang="zh-CN" i="1" dirty="0" smtClean="0">
                        <a:solidFill>
                          <a:prstClr val="black"/>
                        </a:solidFill>
                        <a:latin typeface="Cambria Math" panose="02040503050406030204" pitchFamily="18" charset="0"/>
                      </a:rPr>
                      <m:t>𝑈</m:t>
                    </m:r>
                  </m:oMath>
                </a14:m>
                <a:r>
                  <a:rPr lang="zh-CN" altLang="en-US" dirty="0" smtClean="0">
                    <a:solidFill>
                      <a:prstClr val="black"/>
                    </a:solidFill>
                  </a:rPr>
                  <a:t>表为全部的狗</a:t>
                </a:r>
                <a:r>
                  <a:rPr lang="en-US" altLang="zh-CN" dirty="0" smtClean="0">
                    <a:solidFill>
                      <a:prstClr val="black"/>
                    </a:solidFill>
                  </a:rPr>
                  <a:t>. </a:t>
                </a:r>
                <a:r>
                  <a:rPr lang="zh-CN" altLang="en-US" dirty="0" smtClean="0">
                    <a:solidFill>
                      <a:prstClr val="black"/>
                    </a:solidFill>
                  </a:rPr>
                  <a:t>假设语句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所有的狗都可爱</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为</a:t>
                </a:r>
                <a:r>
                  <a:rPr lang="zh-CN" altLang="en-US" dirty="0">
                    <a:solidFill>
                      <a:prstClr val="black"/>
                    </a:solidFill>
                  </a:rPr>
                  <a:t>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smtClean="0">
                    <a:solidFill>
                      <a:prstClr val="black"/>
                    </a:solidFill>
                  </a:rPr>
                  <a:t>Fido</a:t>
                </a:r>
                <a:r>
                  <a:rPr lang="zh-CN" altLang="en-US" dirty="0" smtClean="0">
                    <a:solidFill>
                      <a:prstClr val="black"/>
                    </a:solidFill>
                  </a:rPr>
                  <a:t>是可爱的</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smtClean="0">
                    <a:solidFill>
                      <a:prstClr val="black"/>
                    </a:solidFill>
                  </a:rPr>
                  <a:t>.</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9" name="Picture 8" descr="addin_tmp.png"/>
          <p:cNvPicPr>
            <a:picLocks noChangeAspect="1"/>
          </p:cNvPicPr>
          <p:nvPr>
            <p:custDataLst>
              <p:tags r:id="rId1"/>
            </p:custDataLst>
          </p:nvPr>
        </p:nvPicPr>
        <p:blipFill>
          <a:blip r:embed="rId4" cstate="print"/>
          <a:stretch>
            <a:fillRect/>
          </a:stretch>
        </p:blipFill>
        <p:spPr>
          <a:xfrm>
            <a:off x="990600" y="2300002"/>
            <a:ext cx="1617345" cy="854393"/>
          </a:xfrm>
          <a:prstGeom prst="rect">
            <a:avLst/>
          </a:prstGeom>
        </p:spPr>
      </p:pic>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4.6.4 </a:t>
            </a:r>
            <a:r>
              <a:rPr lang="zh-CN" altLang="en-US" dirty="0" smtClean="0"/>
              <a:t>量化命题的推理规则</a:t>
            </a:r>
            <a:r>
              <a:rPr lang="en-US" altLang="zh-CN" dirty="0" smtClean="0"/>
              <a:t>1:</a:t>
            </a:r>
            <a:r>
              <a:rPr lang="zh-CN" altLang="en-US" dirty="0" smtClean="0"/>
              <a:t>全称实例</a:t>
            </a:r>
            <a:endParaRPr lang="en-US" dirty="0"/>
          </a:p>
        </p:txBody>
      </p:sp>
      <p:sp>
        <p:nvSpPr>
          <p:cNvPr id="6" name="日期占位符 5"/>
          <p:cNvSpPr>
            <a:spLocks noGrp="1"/>
          </p:cNvSpPr>
          <p:nvPr>
            <p:ph type="dt" sz="half" idx="10"/>
          </p:nvPr>
        </p:nvSpPr>
        <p:spPr/>
        <p:txBody>
          <a:bodyPr/>
          <a:lstStyle/>
          <a:p>
            <a:fld id="{A73A5D11-6A18-4AAD-A398-58EE8A9F7EBC}"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31</a:t>
            </a:fld>
            <a:endParaRPr lang="zh-CN" altLang="en-US" dirty="0"/>
          </a:p>
        </p:txBody>
      </p:sp>
    </p:spTree>
    <p:extLst>
      <p:ext uri="{BB962C8B-B14F-4D97-AF65-F5344CB8AC3E}">
        <p14:creationId xmlns:p14="http://schemas.microsoft.com/office/powerpoint/2010/main" val="8504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4"/>
            <a:ext cx="11277599" cy="6637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b="1" dirty="0" smtClean="0">
                    <a:solidFill>
                      <a:srgbClr val="C00000"/>
                    </a:solidFill>
                  </a:rPr>
                  <a:t>全称引入</a:t>
                </a:r>
                <a:r>
                  <a:rPr lang="en-US" altLang="zh-CN" dirty="0" smtClean="0"/>
                  <a:t>: </a:t>
                </a:r>
                <a:r>
                  <a:rPr lang="zh-CN" altLang="en-US" dirty="0" smtClean="0"/>
                  <a:t>对论域里所有元素</a:t>
                </a:r>
                <a14:m>
                  <m:oMath xmlns:m="http://schemas.openxmlformats.org/officeDocument/2006/math">
                    <m:r>
                      <a:rPr lang="en-US" altLang="zh-CN" i="1" dirty="0" smtClean="0">
                        <a:latin typeface="Cambria Math" panose="02040503050406030204" pitchFamily="18" charset="0"/>
                      </a:rPr>
                      <m:t>𝑐</m:t>
                    </m:r>
                  </m:oMath>
                </a14:m>
                <a:r>
                  <a:rPr lang="zh-CN" altLang="en-US" dirty="0" smtClean="0"/>
                  <a:t>都有</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oMath>
                </a14:m>
                <a:r>
                  <a:rPr lang="zh-CN" altLang="en-US" dirty="0"/>
                  <a:t>为</a:t>
                </a:r>
                <a:r>
                  <a:rPr lang="zh-CN" altLang="en-US" dirty="0" smtClean="0"/>
                  <a:t>真的前提</a:t>
                </a:r>
                <a:r>
                  <a:rPr lang="en-US" altLang="zh-CN" dirty="0" smtClean="0"/>
                  <a:t>, </a:t>
                </a:r>
                <a:r>
                  <a:rPr lang="zh-CN" altLang="en-US" dirty="0" smtClean="0"/>
                  <a:t>推出∀𝑥𝑃</a:t>
                </a:r>
                <a:r>
                  <a:rPr lang="en-US" altLang="zh-CN" dirty="0" smtClean="0"/>
                  <a:t>(</a:t>
                </a:r>
                <a:r>
                  <a:rPr lang="zh-CN" altLang="en-US" dirty="0" smtClean="0"/>
                  <a:t>𝑥</a:t>
                </a:r>
                <a:r>
                  <a:rPr lang="en-US" altLang="zh-CN" dirty="0" smtClean="0"/>
                  <a:t>)</a:t>
                </a:r>
                <a:r>
                  <a:rPr lang="zh-CN" altLang="en-US" dirty="0" smtClean="0"/>
                  <a:t>为真</a:t>
                </a:r>
                <a:r>
                  <a:rPr lang="en-US" altLang="zh-CN" dirty="0" smtClean="0"/>
                  <a:t>.</a:t>
                </a:r>
                <a:endParaRPr lang="en-US" dirty="0" smtClean="0"/>
              </a:p>
              <a:p>
                <a:pPr marL="0" indent="0">
                  <a:buNone/>
                </a:pPr>
                <a:r>
                  <a:rPr lang="en-US" dirty="0" smtClean="0"/>
                  <a:t>     </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c</m:t>
                        </m:r>
                      </m:e>
                    </m:d>
                    <m:r>
                      <a:rPr lang="en-US" altLang="zh-CN" b="0" i="0" smtClean="0">
                        <a:latin typeface="Cambria Math" panose="02040503050406030204" pitchFamily="18" charset="0"/>
                      </a:rPr>
                      <m:t>, </m:t>
                    </m:r>
                    <m:r>
                      <a:rPr lang="zh-CN" altLang="en-US" i="1">
                        <a:latin typeface="Cambria Math" panose="02040503050406030204" pitchFamily="18" charset="0"/>
                      </a:rPr>
                      <m:t>任意</m:t>
                    </m:r>
                  </m:oMath>
                </a14:m>
                <a:r>
                  <a:rPr lang="en-US" altLang="zh-CN" dirty="0" smtClean="0"/>
                  <a:t>c</a:t>
                </a:r>
              </a:p>
              <a:p>
                <a:pPr marL="0" indent="0">
                  <a:buNone/>
                </a:pPr>
                <a:r>
                  <a:rPr lang="en-US" altLang="zh-CN" dirty="0" smtClean="0"/>
                  <a:t>     </a:t>
                </a:r>
                <a14:m>
                  <m:oMath xmlns:m="http://schemas.openxmlformats.org/officeDocument/2006/math">
                    <m:r>
                      <a:rPr lang="zh-CN" altLang="en-US" i="1" dirty="0" smtClean="0">
                        <a:latin typeface="Cambria Math" panose="02040503050406030204" pitchFamily="18" charset="0"/>
                      </a:rPr>
                      <m:t>∴</m:t>
                    </m:r>
                    <m:r>
                      <m:rPr>
                        <m:nor/>
                      </m:rPr>
                      <a:rPr lang="zh-CN" altLang="en-US" dirty="0"/>
                      <m:t>∀</m:t>
                    </m:r>
                    <m:r>
                      <m:rPr>
                        <m:nor/>
                      </m:rPr>
                      <a:rPr lang="zh-CN" altLang="en-US" dirty="0"/>
                      <m:t>𝑥𝑃</m:t>
                    </m:r>
                    <m:r>
                      <m:rPr>
                        <m:nor/>
                      </m:rPr>
                      <a:rPr lang="en-US" altLang="zh-CN" dirty="0"/>
                      <m:t>(</m:t>
                    </m:r>
                    <m:r>
                      <m:rPr>
                        <m:nor/>
                      </m:rPr>
                      <a:rPr lang="zh-CN" altLang="en-US" dirty="0"/>
                      <m:t>𝑥</m:t>
                    </m:r>
                    <m:r>
                      <m:rPr>
                        <m:nor/>
                      </m:rPr>
                      <a:rPr lang="en-US" altLang="zh-CN" dirty="0"/>
                      <m:t>)</m:t>
                    </m:r>
                  </m:oMath>
                </a14:m>
                <a:endParaRPr lang="en-US" dirty="0" smtClean="0"/>
              </a:p>
              <a:p>
                <a:endParaRPr lang="en-US" dirty="0" smtClean="0"/>
              </a:p>
              <a:p>
                <a:r>
                  <a:rPr lang="zh-CN" altLang="en-US" dirty="0"/>
                  <a:t>经常在数学证明中隐式</a:t>
                </a:r>
                <a:r>
                  <a:rPr lang="zh-CN" altLang="en-US" dirty="0" smtClean="0"/>
                  <a:t>使用该规则</a:t>
                </a:r>
                <a:r>
                  <a:rPr lang="en-US" altLang="zh-CN"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262" r="-1942"/>
                </a:stretch>
              </a:blipFill>
            </p:spPr>
            <p:txBody>
              <a:bodyPr/>
              <a:lstStyle/>
              <a:p>
                <a:r>
                  <a:rPr lang="zh-CN" altLang="en-US">
                    <a:noFill/>
                  </a:rPr>
                  <a:t> </a:t>
                </a:r>
              </a:p>
            </p:txBody>
          </p:sp>
        </mc:Fallback>
      </mc:AlternateContent>
      <p:sp>
        <p:nvSpPr>
          <p:cNvPr id="7"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4.6.4 </a:t>
            </a:r>
            <a:r>
              <a:rPr lang="zh-CN" altLang="en-US" dirty="0" smtClean="0"/>
              <a:t>量化命题的推理规则</a:t>
            </a:r>
            <a:r>
              <a:rPr lang="en-US" altLang="zh-CN" dirty="0" smtClean="0"/>
              <a:t>2:</a:t>
            </a:r>
            <a:r>
              <a:rPr lang="zh-CN" altLang="en-US" dirty="0" smtClean="0"/>
              <a:t>全称引入</a:t>
            </a:r>
            <a:endParaRPr lang="en-US" dirty="0"/>
          </a:p>
        </p:txBody>
      </p:sp>
      <p:sp>
        <p:nvSpPr>
          <p:cNvPr id="5" name="日期占位符 4"/>
          <p:cNvSpPr>
            <a:spLocks noGrp="1"/>
          </p:cNvSpPr>
          <p:nvPr>
            <p:ph type="dt" sz="half" idx="10"/>
          </p:nvPr>
        </p:nvSpPr>
        <p:spPr/>
        <p:txBody>
          <a:bodyPr/>
          <a:lstStyle/>
          <a:p>
            <a:fld id="{D6131835-FEC5-48E4-B462-35022DC56735}"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32</a:t>
            </a:fld>
            <a:endParaRPr lang="zh-CN" altLang="en-US" dirty="0"/>
          </a:p>
        </p:txBody>
      </p:sp>
      <p:cxnSp>
        <p:nvCxnSpPr>
          <p:cNvPr id="4" name="直接连接符 3"/>
          <p:cNvCxnSpPr/>
          <p:nvPr/>
        </p:nvCxnSpPr>
        <p:spPr>
          <a:xfrm>
            <a:off x="1143000" y="2362200"/>
            <a:ext cx="2286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44145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88824"/>
            <a:ext cx="11277599" cy="11971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b="1" dirty="0" smtClean="0">
                    <a:solidFill>
                      <a:srgbClr val="C00000"/>
                    </a:solidFill>
                  </a:rPr>
                  <a:t>存在实例</a:t>
                </a:r>
                <a:r>
                  <a:rPr lang="en-US" altLang="zh-CN" dirty="0" smtClean="0"/>
                  <a:t>: </a:t>
                </a:r>
                <a:r>
                  <a:rPr lang="zh-CN" altLang="en-US" dirty="0" smtClean="0"/>
                  <a:t>如果我们知道</a:t>
                </a:r>
                <a14:m>
                  <m:oMath xmlns:m="http://schemas.openxmlformats.org/officeDocument/2006/math">
                    <m:r>
                      <a:rPr lang="zh-CN" altLang="en-US" i="1" dirty="0" smtClean="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r>
                  <a:rPr lang="zh-CN" altLang="en-US" dirty="0" smtClean="0"/>
                  <a:t>为真</a:t>
                </a:r>
                <a:r>
                  <a:rPr lang="en-US" altLang="zh-CN" dirty="0" smtClean="0"/>
                  <a:t>, </a:t>
                </a:r>
                <a:r>
                  <a:rPr lang="zh-CN" altLang="en-US" dirty="0" smtClean="0"/>
                  <a:t>得出在论域中存在一个元素</a:t>
                </a:r>
                <a14:m>
                  <m:oMath xmlns:m="http://schemas.openxmlformats.org/officeDocument/2006/math">
                    <m:r>
                      <a:rPr lang="en-US" altLang="zh-CN" i="1" dirty="0" smtClean="0">
                        <a:latin typeface="Cambria Math" panose="02040503050406030204" pitchFamily="18" charset="0"/>
                      </a:rPr>
                      <m:t>𝑐</m:t>
                    </m:r>
                  </m:oMath>
                </a14:m>
                <a:r>
                  <a:rPr lang="zh-CN" altLang="en-US" dirty="0" smtClean="0"/>
                  <a:t>使得</a:t>
                </a:r>
                <a14:m>
                  <m:oMath xmlns:m="http://schemas.openxmlformats.org/officeDocument/2006/math">
                    <m:r>
                      <m:rPr>
                        <m:nor/>
                      </m:rPr>
                      <a:rPr lang="zh-CN" altLang="en-US" dirty="0"/>
                      <m:t>𝑃</m:t>
                    </m:r>
                    <m:r>
                      <m:rPr>
                        <m:nor/>
                      </m:rPr>
                      <a:rPr lang="en-US" altLang="zh-CN" dirty="0"/>
                      <m:t>(</m:t>
                    </m:r>
                    <m:r>
                      <m:rPr>
                        <m:sty m:val="p"/>
                      </m:rPr>
                      <a:rPr lang="en-US" altLang="zh-CN" i="1" dirty="0" smtClean="0">
                        <a:latin typeface="Cambria Math" panose="02040503050406030204" pitchFamily="18" charset="0"/>
                      </a:rPr>
                      <m:t>c</m:t>
                    </m:r>
                    <m:r>
                      <m:rPr>
                        <m:nor/>
                      </m:rPr>
                      <a:rPr lang="en-US" altLang="zh-CN" dirty="0"/>
                      <m:t>)</m:t>
                    </m:r>
                  </m:oMath>
                </a14:m>
                <a:r>
                  <a:rPr lang="zh-CN" altLang="en-US" dirty="0" smtClean="0"/>
                  <a:t>为真</a:t>
                </a:r>
                <a:r>
                  <a:rPr lang="en-US" altLang="zh-CN" dirty="0" smtClean="0"/>
                  <a:t>.</a:t>
                </a:r>
                <a:endParaRPr lang="en-US" altLang="zh-CN" dirty="0"/>
              </a:p>
              <a:p>
                <a:pPr marL="0" indent="0">
                  <a:buNone/>
                </a:pPr>
                <a:r>
                  <a:rPr lang="en-US" dirty="0" smtClean="0"/>
                  <a:t> </a:t>
                </a:r>
                <a14:m>
                  <m:oMath xmlns:m="http://schemas.openxmlformats.org/officeDocument/2006/math">
                    <m:r>
                      <a:rPr lang="en-US" altLang="zh-CN" b="0" i="0"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endParaRPr lang="en-US" dirty="0" smtClean="0"/>
              </a:p>
              <a:p>
                <a:pPr marL="0" indent="0">
                  <a:buNone/>
                </a:pPr>
                <a:r>
                  <a:rPr lang="en-US" altLang="zh-CN" b="0" dirty="0" smtClean="0"/>
                  <a:t>   </a:t>
                </a:r>
                <a14:m>
                  <m:oMath xmlns:m="http://schemas.openxmlformats.org/officeDocument/2006/math">
                    <m:r>
                      <a:rPr lang="en-US" altLang="zh-CN" b="0" i="1"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𝑃</m:t>
                    </m:r>
                    <m:r>
                      <m:rPr>
                        <m:nor/>
                      </m:rPr>
                      <a:rPr lang="en-US" altLang="zh-CN" dirty="0"/>
                      <m:t>(</m:t>
                    </m:r>
                    <m:r>
                      <m:rPr>
                        <m:nor/>
                      </m:rPr>
                      <a:rPr lang="en-US" altLang="zh-CN" b="0" i="0" dirty="0" smtClean="0"/>
                      <m:t>c</m:t>
                    </m:r>
                    <m:r>
                      <m:rPr>
                        <m:nor/>
                      </m:rPr>
                      <a:rPr lang="en-US" altLang="zh-CN" dirty="0"/>
                      <m:t>)</m:t>
                    </m:r>
                  </m:oMath>
                </a14:m>
                <a:r>
                  <a:rPr lang="en-US" altLang="zh-CN" dirty="0" smtClean="0"/>
                  <a:t>, </a:t>
                </a:r>
                <a:r>
                  <a:rPr lang="zh-CN" altLang="en-US" dirty="0" smtClean="0"/>
                  <a:t>对某个元素</a:t>
                </a:r>
                <a:endParaRPr lang="en-US" altLang="zh-CN" dirty="0"/>
              </a:p>
              <a:p>
                <a:pPr marL="0" indent="0">
                  <a:buNone/>
                </a:pPr>
                <a:endParaRPr lang="en-US" dirty="0" smtClean="0"/>
              </a:p>
              <a:p>
                <a:pPr lvl="0" algn="just"/>
                <a:r>
                  <a:rPr lang="zh-CN" altLang="en-US" dirty="0">
                    <a:solidFill>
                      <a:prstClr val="black"/>
                    </a:solidFill>
                  </a:rPr>
                  <a:t>例</a:t>
                </a:r>
                <a:r>
                  <a:rPr lang="en-US" altLang="zh-CN" dirty="0" smtClean="0">
                    <a:solidFill>
                      <a:prstClr val="black"/>
                    </a:solidFill>
                  </a:rPr>
                  <a:t>:</a:t>
                </a:r>
                <a:r>
                  <a:rPr lang="zh-CN" altLang="en-US" dirty="0" smtClean="0">
                    <a:solidFill>
                      <a:prstClr val="black"/>
                    </a:solidFill>
                  </a:rPr>
                  <a:t>假设</a:t>
                </a:r>
                <a:r>
                  <a:rPr lang="zh-CN" altLang="en-US" dirty="0">
                    <a:solidFill>
                      <a:prstClr val="black"/>
                    </a:solidFill>
                  </a:rPr>
                  <a:t>条件语句</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有人在课程考试中获得成绩</a:t>
                </a:r>
                <a:r>
                  <a:rPr lang="en-US" altLang="zh-CN" dirty="0" smtClean="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solidFill>
                      <a:prstClr val="black"/>
                    </a:solidFill>
                  </a:rPr>
                  <a:t>如果</a:t>
                </a:r>
                <a14:m>
                  <m:oMath xmlns:m="http://schemas.openxmlformats.org/officeDocument/2006/math">
                    <m:r>
                      <a:rPr lang="zh-CN" altLang="en-US" i="1" dirty="0">
                        <a:solidFill>
                          <a:prstClr val="black"/>
                        </a:solidFill>
                        <a:latin typeface="Cambria Math" panose="02040503050406030204" pitchFamily="18" charset="0"/>
                      </a:rPr>
                      <m:t>我们</m:t>
                    </m:r>
                    <m:r>
                      <a:rPr lang="zh-CN" altLang="en-US" i="1" dirty="0" smtClean="0">
                        <a:solidFill>
                          <a:prstClr val="black"/>
                        </a:solidFill>
                        <a:latin typeface="Cambria Math" panose="02040503050406030204" pitchFamily="18" charset="0"/>
                      </a:rPr>
                      <m:t>把</m:t>
                    </m:r>
                    <m:r>
                      <a:rPr lang="zh-CN" altLang="en-US" i="1" dirty="0">
                        <a:solidFill>
                          <a:prstClr val="black"/>
                        </a:solidFill>
                        <a:latin typeface="Cambria Math" panose="02040503050406030204" pitchFamily="18" charset="0"/>
                      </a:rPr>
                      <m:t>他</m:t>
                    </m:r>
                    <m:r>
                      <a:rPr lang="zh-CN" altLang="en-US" i="1" dirty="0" smtClean="0">
                        <a:solidFill>
                          <a:prstClr val="black"/>
                        </a:solidFill>
                        <a:latin typeface="Cambria Math" panose="02040503050406030204" pitchFamily="18" charset="0"/>
                      </a:rPr>
                      <m:t>叫做</m:t>
                    </m:r>
                    <m:r>
                      <a:rPr lang="en-US" altLang="zh-CN" i="1" dirty="0" smtClean="0">
                        <a:solidFill>
                          <a:prstClr val="black"/>
                        </a:solidFill>
                        <a:latin typeface="Cambria Math" panose="02040503050406030204" pitchFamily="18" charset="0"/>
                      </a:rPr>
                      <m:t>𝑎</m:t>
                    </m:r>
                    <m:r>
                      <a:rPr lang="en-US" altLang="zh-CN" b="0" i="1" dirty="0" smtClean="0">
                        <a:solidFill>
                          <a:prstClr val="black"/>
                        </a:solidFill>
                        <a:latin typeface="Cambria Math" panose="02040503050406030204" pitchFamily="18" charset="0"/>
                      </a:rPr>
                      <m:t>, </m:t>
                    </m:r>
                    <m:r>
                      <a:rPr lang="zh-CN" altLang="en-US" i="1" dirty="0">
                        <a:solidFill>
                          <a:prstClr val="black"/>
                        </a:solidFill>
                        <a:latin typeface="Cambria Math" panose="02040503050406030204" pitchFamily="18" charset="0"/>
                      </a:rPr>
                      <m:t>我们</m:t>
                    </m:r>
                    <m:r>
                      <a:rPr lang="zh-CN" altLang="en-US" i="1" dirty="0" smtClean="0">
                        <a:solidFill>
                          <a:prstClr val="black"/>
                        </a:solidFill>
                        <a:latin typeface="Cambria Math" panose="02040503050406030204" pitchFamily="18" charset="0"/>
                      </a:rPr>
                      <m:t>可以</m:t>
                    </m:r>
                    <m:r>
                      <a:rPr lang="zh-CN" altLang="en-US" i="1" dirty="0">
                        <a:solidFill>
                          <a:prstClr val="black"/>
                        </a:solidFill>
                        <a:latin typeface="Cambria Math" panose="02040503050406030204" pitchFamily="18" charset="0"/>
                      </a:rPr>
                      <m:t>说</m:t>
                    </m:r>
                    <m:r>
                      <a:rPr lang="en-US" altLang="zh-CN" i="1" dirty="0" smtClean="0">
                        <a:solidFill>
                          <a:prstClr val="black"/>
                        </a:solidFill>
                        <a:latin typeface="Cambria Math" panose="02040503050406030204" pitchFamily="18" charset="0"/>
                      </a:rPr>
                      <m:t>𝑎</m:t>
                    </m:r>
                    <m:r>
                      <a:rPr lang="zh-CN" altLang="en-US" i="1" dirty="0">
                        <a:solidFill>
                          <a:prstClr val="black"/>
                        </a:solidFill>
                        <a:latin typeface="Cambria Math" panose="02040503050406030204" pitchFamily="18" charset="0"/>
                      </a:rPr>
                      <m:t>获得</m:t>
                    </m:r>
                    <m:r>
                      <a:rPr lang="zh-CN" altLang="en-US" i="1" dirty="0" smtClean="0">
                        <a:solidFill>
                          <a:prstClr val="black"/>
                        </a:solidFill>
                        <a:latin typeface="Cambria Math" panose="02040503050406030204" pitchFamily="18" charset="0"/>
                      </a:rPr>
                      <m:t>成绩</m:t>
                    </m:r>
                    <m:r>
                      <m:rPr>
                        <m:sty m:val="p"/>
                      </m:rPr>
                      <a:rPr lang="en-US" altLang="zh-CN" i="1" dirty="0">
                        <a:solidFill>
                          <a:prstClr val="black"/>
                        </a:solidFill>
                        <a:latin typeface="Cambria Math" panose="02040503050406030204" pitchFamily="18" charset="0"/>
                      </a:rPr>
                      <m:t>A</m:t>
                    </m:r>
                    <m:r>
                      <a:rPr lang="zh-CN" altLang="en-US" i="1">
                        <a:solidFill>
                          <a:prstClr val="black"/>
                        </a:solidFill>
                        <a:latin typeface="Cambria Math" panose="02040503050406030204" pitchFamily="18" charset="0"/>
                      </a:rPr>
                      <m:t>”</m:t>
                    </m:r>
                  </m:oMath>
                </a14:m>
                <a:r>
                  <a:rPr lang="en-US" altLang="zh-CN" dirty="0" smtClean="0">
                    <a:solidFill>
                      <a:prstClr val="black"/>
                    </a:solidFill>
                  </a:rPr>
                  <a:t>.</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8" name="Title 1"/>
          <p:cNvSpPr txBox="1">
            <a:spLocks/>
          </p:cNvSpPr>
          <p:nvPr/>
        </p:nvSpPr>
        <p:spPr>
          <a:xfrm>
            <a:off x="595087" y="268889"/>
            <a:ext cx="10987314" cy="6357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1559D"/>
                </a:solidFill>
                <a:latin typeface="微软雅黑" panose="020B0503020204020204" pitchFamily="34" charset="-122"/>
                <a:ea typeface="微软雅黑" panose="020B0503020204020204" pitchFamily="34" charset="-122"/>
                <a:cs typeface="+mj-cs"/>
              </a:defRPr>
            </a:lvl1pPr>
          </a:lstStyle>
          <a:p>
            <a:r>
              <a:rPr lang="en-US" altLang="zh-CN" dirty="0" smtClean="0"/>
              <a:t>4.6.4 </a:t>
            </a:r>
            <a:r>
              <a:rPr lang="zh-CN" altLang="en-US" dirty="0" smtClean="0"/>
              <a:t>量化命题的推理规则</a:t>
            </a:r>
            <a:r>
              <a:rPr lang="en-US" altLang="zh-CN" dirty="0" smtClean="0"/>
              <a:t>3:</a:t>
            </a:r>
            <a:r>
              <a:rPr lang="zh-CN" altLang="en-US" dirty="0" smtClean="0"/>
              <a:t>存在实例</a:t>
            </a:r>
            <a:endParaRPr lang="en-US" dirty="0"/>
          </a:p>
        </p:txBody>
      </p:sp>
      <p:sp>
        <p:nvSpPr>
          <p:cNvPr id="5" name="日期占位符 4"/>
          <p:cNvSpPr>
            <a:spLocks noGrp="1"/>
          </p:cNvSpPr>
          <p:nvPr>
            <p:ph type="dt" sz="half" idx="10"/>
          </p:nvPr>
        </p:nvSpPr>
        <p:spPr/>
        <p:txBody>
          <a:bodyPr/>
          <a:lstStyle/>
          <a:p>
            <a:fld id="{7904FC4B-A536-4C45-B971-91A531346017}"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33</a:t>
            </a:fld>
            <a:endParaRPr lang="zh-CN" altLang="en-US" dirty="0"/>
          </a:p>
        </p:txBody>
      </p:sp>
      <p:cxnSp>
        <p:nvCxnSpPr>
          <p:cNvPr id="12" name="直接连接符 11"/>
          <p:cNvCxnSpPr/>
          <p:nvPr/>
        </p:nvCxnSpPr>
        <p:spPr>
          <a:xfrm>
            <a:off x="1219200" y="2895600"/>
            <a:ext cx="28194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980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down)">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6637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smtClean="0">
                    <a:solidFill>
                      <a:srgbClr val="C00000"/>
                    </a:solidFill>
                  </a:rPr>
                  <a:t>存在引入</a:t>
                </a:r>
                <a:r>
                  <a:rPr lang="en-US" altLang="zh-CN" dirty="0" smtClean="0"/>
                  <a:t>: </a:t>
                </a:r>
                <a:r>
                  <a:rPr lang="zh-CN" altLang="en-US" dirty="0" smtClean="0"/>
                  <a:t>已知一个特定</a:t>
                </a:r>
                <a14:m>
                  <m:oMath xmlns:m="http://schemas.openxmlformats.org/officeDocument/2006/math">
                    <m:r>
                      <a:rPr lang="en-US" altLang="zh-CN" i="1" dirty="0" smtClean="0">
                        <a:latin typeface="Cambria Math" panose="02040503050406030204" pitchFamily="18" charset="0"/>
                      </a:rPr>
                      <m:t>𝑐</m:t>
                    </m:r>
                  </m:oMath>
                </a14:m>
                <a:r>
                  <a:rPr lang="zh-CN" altLang="en-US" dirty="0" smtClean="0"/>
                  <a:t>使得</a:t>
                </a:r>
                <a14:m>
                  <m:oMath xmlns:m="http://schemas.openxmlformats.org/officeDocument/2006/math">
                    <m:r>
                      <m:rPr>
                        <m:nor/>
                      </m:rPr>
                      <a:rPr lang="zh-CN" altLang="en-US" dirty="0"/>
                      <m:t>𝑃</m:t>
                    </m:r>
                    <m:r>
                      <m:rPr>
                        <m:nor/>
                      </m:rPr>
                      <a:rPr lang="en-US" altLang="zh-CN" dirty="0"/>
                      <m:t>(</m:t>
                    </m:r>
                    <m:r>
                      <m:rPr>
                        <m:sty m:val="p"/>
                      </m:rPr>
                      <a:rPr lang="en-US" altLang="zh-CN" i="1" dirty="0">
                        <a:latin typeface="Cambria Math" panose="02040503050406030204" pitchFamily="18" charset="0"/>
                      </a:rPr>
                      <m:t>c</m:t>
                    </m:r>
                    <m:r>
                      <m:rPr>
                        <m:nor/>
                      </m:rPr>
                      <a:rPr lang="en-US" altLang="zh-CN" dirty="0"/>
                      <m:t>)</m:t>
                    </m:r>
                  </m:oMath>
                </a14:m>
                <a:r>
                  <a:rPr lang="zh-CN" altLang="en-US" dirty="0"/>
                  <a:t>为真</a:t>
                </a:r>
                <a:r>
                  <a:rPr lang="en-US" altLang="zh-CN" dirty="0" smtClean="0"/>
                  <a:t>, </a:t>
                </a:r>
                <a:r>
                  <a:rPr lang="zh-CN" altLang="en-US" dirty="0" smtClean="0"/>
                  <a:t>得出</a:t>
                </a:r>
                <a14:m>
                  <m:oMath xmlns:m="http://schemas.openxmlformats.org/officeDocument/2006/math">
                    <m:r>
                      <a:rPr lang="zh-CN" altLang="en-US" i="1" dirty="0">
                        <a:latin typeface="Cambria Math" panose="02040503050406030204" pitchFamily="18" charset="0"/>
                      </a:rPr>
                      <m:t>结论</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r>
                  <a:rPr lang="zh-CN" altLang="en-US" dirty="0"/>
                  <a:t>为真</a:t>
                </a:r>
                <a:endParaRPr lang="en-US" altLang="zh-CN" dirty="0"/>
              </a:p>
              <a:p>
                <a:pPr marL="0" indent="0">
                  <a:buNone/>
                </a:pPr>
                <a14:m>
                  <m:oMath xmlns:m="http://schemas.openxmlformats.org/officeDocument/2006/math">
                    <m:r>
                      <m:rPr>
                        <m:nor/>
                      </m:rPr>
                      <a:rPr lang="en-US" altLang="zh-CN" b="0" i="0" dirty="0" smtClean="0"/>
                      <m:t>      </m:t>
                    </m:r>
                    <m:r>
                      <m:rPr>
                        <m:nor/>
                      </m:rPr>
                      <a:rPr lang="zh-CN" altLang="en-US" dirty="0"/>
                      <m:t>𝑃</m:t>
                    </m:r>
                    <m:r>
                      <m:rPr>
                        <m:nor/>
                      </m:rPr>
                      <a:rPr lang="en-US" altLang="zh-CN" dirty="0"/>
                      <m:t>(</m:t>
                    </m:r>
                    <m:r>
                      <m:rPr>
                        <m:nor/>
                      </m:rPr>
                      <a:rPr lang="en-US" altLang="zh-CN" dirty="0"/>
                      <m:t>c</m:t>
                    </m:r>
                    <m:r>
                      <m:rPr>
                        <m:nor/>
                      </m:rPr>
                      <a:rPr lang="en-US" altLang="zh-CN" dirty="0"/>
                      <m:t>)</m:t>
                    </m:r>
                  </m:oMath>
                </a14:m>
                <a:r>
                  <a:rPr lang="en-US" altLang="zh-CN" dirty="0"/>
                  <a:t>,</a:t>
                </a:r>
                <a:r>
                  <a:rPr lang="en-US" altLang="zh-CN" dirty="0" smtClean="0"/>
                  <a:t> </a:t>
                </a:r>
                <a:r>
                  <a:rPr lang="zh-CN" altLang="en-US" dirty="0"/>
                  <a:t>对某个元素</a:t>
                </a:r>
                <a:endParaRPr lang="en-US" altLang="zh-CN" i="1" dirty="0" smtClean="0">
                  <a:latin typeface="Cambria Math" panose="02040503050406030204" pitchFamily="18" charset="0"/>
                </a:endParaRPr>
              </a:p>
              <a:p>
                <a:pPr marL="0" indent="0">
                  <a:buNone/>
                </a:pPr>
                <a:r>
                  <a:rPr lang="en-US" altLang="zh-CN" b="0" dirty="0" smtClean="0"/>
                  <a:t>   </a:t>
                </a:r>
                <a14:m>
                  <m:oMath xmlns:m="http://schemas.openxmlformats.org/officeDocument/2006/math">
                    <m:r>
                      <a:rPr lang="en-US" altLang="zh-CN" b="0" i="1" dirty="0" smtClean="0">
                        <a:latin typeface="Cambria Math" panose="02040503050406030204" pitchFamily="18" charset="0"/>
                      </a:rPr>
                      <m:t>    </m:t>
                    </m:r>
                    <m:r>
                      <a:rPr lang="zh-CN" altLang="en-US" i="1" dirty="0">
                        <a:latin typeface="Cambria Math" panose="02040503050406030204" pitchFamily="18" charset="0"/>
                      </a:rPr>
                      <m:t>∴∃</m:t>
                    </m:r>
                    <m:r>
                      <m:rPr>
                        <m:nor/>
                      </m:rPr>
                      <a:rPr lang="zh-CN" altLang="en-US" dirty="0"/>
                      <m:t>𝑥𝑃</m:t>
                    </m:r>
                    <m:r>
                      <m:rPr>
                        <m:nor/>
                      </m:rPr>
                      <a:rPr lang="en-US" altLang="zh-CN" dirty="0"/>
                      <m:t>(</m:t>
                    </m:r>
                    <m:r>
                      <m:rPr>
                        <m:nor/>
                      </m:rPr>
                      <a:rPr lang="zh-CN" altLang="en-US" dirty="0"/>
                      <m:t>𝑥</m:t>
                    </m:r>
                    <m:r>
                      <m:rPr>
                        <m:nor/>
                      </m:rPr>
                      <a:rPr lang="en-US" altLang="zh-CN" dirty="0"/>
                      <m:t>)</m:t>
                    </m:r>
                  </m:oMath>
                </a14:m>
                <a:endParaRPr lang="en-US" altLang="zh-CN" dirty="0" smtClean="0"/>
              </a:p>
              <a:p>
                <a:pPr marL="0" indent="0">
                  <a:buNone/>
                </a:pPr>
                <a:endParaRPr lang="en-US" altLang="zh-CN" dirty="0" smtClean="0"/>
              </a:p>
              <a:p>
                <a:pPr marL="0" indent="0">
                  <a:buNone/>
                </a:pPr>
                <a:endParaRPr lang="en-US" altLang="zh-CN" dirty="0"/>
              </a:p>
              <a:p>
                <a:pPr lvl="0" algn="just"/>
                <a:r>
                  <a:rPr lang="zh-CN" altLang="en-US" dirty="0">
                    <a:solidFill>
                      <a:prstClr val="black"/>
                    </a:solidFill>
                  </a:rPr>
                  <a:t>例</a:t>
                </a:r>
                <a:r>
                  <a:rPr lang="en-US" altLang="zh-CN" dirty="0">
                    <a:solidFill>
                      <a:prstClr val="black"/>
                    </a:solidFill>
                  </a:rPr>
                  <a:t>:</a:t>
                </a:r>
                <a:r>
                  <a:rPr lang="zh-CN" altLang="en-US" dirty="0">
                    <a:solidFill>
                      <a:prstClr val="black"/>
                    </a:solidFill>
                  </a:rPr>
                  <a:t>假设条件语句</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a:solidFill>
                      <a:prstClr val="black"/>
                    </a:solidFill>
                  </a:rPr>
                  <a:t>Michelle</a:t>
                </a:r>
                <a:r>
                  <a:rPr lang="zh-CN" altLang="en-US" dirty="0">
                    <a:solidFill>
                      <a:prstClr val="black"/>
                    </a:solidFill>
                  </a:rPr>
                  <a:t>在课程中获得了成绩</a:t>
                </a:r>
                <a:r>
                  <a:rPr lang="en-US" altLang="zh-CN" dirty="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solidFill>
                      <a:prstClr val="black"/>
                    </a:solidFill>
                  </a:rPr>
                  <a:t>为真</a:t>
                </a:r>
                <a:r>
                  <a:rPr lang="en-US" altLang="zh-CN" dirty="0">
                    <a:solidFill>
                      <a:prstClr val="black"/>
                    </a:solidFill>
                  </a:rPr>
                  <a:t>, </a:t>
                </a:r>
                <a:r>
                  <a:rPr lang="zh-CN" altLang="en-US" dirty="0">
                    <a:solidFill>
                      <a:prstClr val="black"/>
                    </a:solidFill>
                  </a:rPr>
                  <a:t>那么可以</a:t>
                </a:r>
                <a14:m>
                  <m:oMath xmlns:m="http://schemas.openxmlformats.org/officeDocument/2006/math">
                    <m:r>
                      <a:rPr lang="zh-CN" altLang="en-US" i="1" dirty="0" smtClean="0">
                        <a:solidFill>
                          <a:prstClr val="black"/>
                        </a:solidFill>
                        <a:latin typeface="Cambria Math" panose="02040503050406030204" pitchFamily="18" charset="0"/>
                      </a:rPr>
                      <m:t>得出</m:t>
                    </m:r>
                    <m:r>
                      <a:rPr lang="zh-CN" altLang="en-US" i="1" dirty="0">
                        <a:solidFill>
                          <a:prstClr val="black"/>
                        </a:solidFill>
                        <a:latin typeface="Cambria Math" panose="02040503050406030204" pitchFamily="18" charset="0"/>
                      </a:rPr>
                      <m:t>推论</m:t>
                    </m:r>
                    <m:r>
                      <a:rPr lang="zh-CN" altLang="en-US" i="1">
                        <a:solidFill>
                          <a:prstClr val="black"/>
                        </a:solidFill>
                        <a:latin typeface="Cambria Math" panose="02040503050406030204" pitchFamily="18" charset="0"/>
                      </a:rPr>
                      <m:t>“</m:t>
                    </m:r>
                  </m:oMath>
                </a14:m>
                <a:r>
                  <a:rPr lang="zh-CN" altLang="en-US" dirty="0" smtClean="0">
                    <a:solidFill>
                      <a:prstClr val="black"/>
                    </a:solidFill>
                  </a:rPr>
                  <a:t>有人</a:t>
                </a:r>
                <a:r>
                  <a:rPr lang="zh-CN" altLang="en-US" dirty="0">
                    <a:solidFill>
                      <a:prstClr val="black"/>
                    </a:solidFill>
                  </a:rPr>
                  <a:t>在课程中获得了成绩</a:t>
                </a:r>
                <a:r>
                  <a:rPr lang="en-US" altLang="zh-CN" dirty="0">
                    <a:solidFill>
                      <a:prstClr val="black"/>
                    </a:solidFill>
                  </a:rPr>
                  <a:t>A</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smtClean="0">
                    <a:solidFill>
                      <a:prstClr val="black"/>
                    </a:solidFill>
                  </a:rPr>
                  <a:t>.</a:t>
                </a:r>
                <a:r>
                  <a:rPr lang="en-US" altLang="zh-CN" dirty="0" smtClean="0"/>
                  <a:t>                 </a:t>
                </a:r>
                <a:endParaRPr lang="en-US" altLang="zh-CN" dirty="0"/>
              </a:p>
              <a:p>
                <a:pPr marL="0" indent="0">
                  <a:buNone/>
                </a:pPr>
                <a14:m>
                  <m:oMathPara xmlns:m="http://schemas.openxmlformats.org/officeDocument/2006/math">
                    <m:oMathParaPr>
                      <m:jc m:val="left"/>
                    </m:oMathParaPr>
                    <m:oMath xmlns:m="http://schemas.openxmlformats.org/officeDocument/2006/math">
                      <m:r>
                        <a:rPr lang="en-US" altLang="zh-CN" i="1" dirty="0">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024" r="-1110"/>
                </a:stretch>
              </a:blipFill>
            </p:spPr>
            <p:txBody>
              <a:bodyPr/>
              <a:lstStyle/>
              <a:p>
                <a:r>
                  <a:rPr lang="zh-CN" altLang="en-US">
                    <a:noFill/>
                  </a:rPr>
                  <a:t> </a:t>
                </a:r>
              </a:p>
            </p:txBody>
          </p:sp>
        </mc:Fallback>
      </mc:AlternateContent>
      <p:sp>
        <p:nvSpPr>
          <p:cNvPr id="4" name="标题 3"/>
          <p:cNvSpPr>
            <a:spLocks noGrp="1"/>
          </p:cNvSpPr>
          <p:nvPr>
            <p:ph type="title"/>
          </p:nvPr>
        </p:nvSpPr>
        <p:spPr/>
        <p:txBody>
          <a:bodyPr/>
          <a:lstStyle/>
          <a:p>
            <a:r>
              <a:rPr lang="en-US" altLang="zh-CN" dirty="0" smtClean="0"/>
              <a:t>4.6.4 </a:t>
            </a:r>
            <a:r>
              <a:rPr lang="zh-CN" altLang="en-US" dirty="0" smtClean="0"/>
              <a:t>量化</a:t>
            </a:r>
            <a:r>
              <a:rPr lang="zh-CN" altLang="en-US" dirty="0"/>
              <a:t>命题的推理</a:t>
            </a:r>
            <a:r>
              <a:rPr lang="zh-CN" altLang="en-US" dirty="0" smtClean="0"/>
              <a:t>规则</a:t>
            </a:r>
            <a:r>
              <a:rPr lang="en-US" altLang="zh-CN" dirty="0" smtClean="0"/>
              <a:t>4:</a:t>
            </a:r>
            <a:r>
              <a:rPr lang="zh-CN" altLang="en-US" dirty="0" smtClean="0"/>
              <a:t>存在引入</a:t>
            </a:r>
            <a:endParaRPr lang="zh-CN" altLang="en-US" dirty="0"/>
          </a:p>
        </p:txBody>
      </p:sp>
      <p:sp>
        <p:nvSpPr>
          <p:cNvPr id="5" name="日期占位符 4"/>
          <p:cNvSpPr>
            <a:spLocks noGrp="1"/>
          </p:cNvSpPr>
          <p:nvPr>
            <p:ph type="dt" sz="half" idx="10"/>
          </p:nvPr>
        </p:nvSpPr>
        <p:spPr/>
        <p:txBody>
          <a:bodyPr/>
          <a:lstStyle/>
          <a:p>
            <a:fld id="{45ABE6CC-AE1F-414C-88BB-7A9A1EDD8E83}"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34</a:t>
            </a:fld>
            <a:endParaRPr lang="zh-CN" altLang="en-US" dirty="0"/>
          </a:p>
        </p:txBody>
      </p:sp>
      <p:cxnSp>
        <p:nvCxnSpPr>
          <p:cNvPr id="11" name="直接连接符 10"/>
          <p:cNvCxnSpPr/>
          <p:nvPr/>
        </p:nvCxnSpPr>
        <p:spPr>
          <a:xfrm>
            <a:off x="1295400" y="2362200"/>
            <a:ext cx="25908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42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zh-CN" altLang="en-US" dirty="0"/>
              <a:t>量化命题推理规则</a:t>
            </a:r>
            <a:r>
              <a:rPr lang="zh-CN" altLang="en-US" dirty="0" smtClean="0"/>
              <a:t>总结</a:t>
            </a:r>
            <a:r>
              <a:rPr lang="en-US" altLang="zh-CN" dirty="0" smtClean="0"/>
              <a:t>:</a:t>
            </a:r>
            <a:endParaRPr lang="en-US" altLang="zh-CN" dirty="0"/>
          </a:p>
          <a:p>
            <a:pPr marL="0" indent="0">
              <a:buNone/>
            </a:pPr>
            <a:endParaRPr lang="en-US" altLang="zh-CN" dirty="0" smtClean="0"/>
          </a:p>
        </p:txBody>
      </p:sp>
      <p:sp>
        <p:nvSpPr>
          <p:cNvPr id="4" name="标题 3"/>
          <p:cNvSpPr>
            <a:spLocks noGrp="1"/>
          </p:cNvSpPr>
          <p:nvPr>
            <p:ph type="title"/>
          </p:nvPr>
        </p:nvSpPr>
        <p:spPr/>
        <p:txBody>
          <a:bodyPr/>
          <a:lstStyle/>
          <a:p>
            <a:r>
              <a:rPr lang="en-US" altLang="zh-CN" dirty="0" smtClean="0"/>
              <a:t>4.6.4 </a:t>
            </a:r>
            <a:r>
              <a:rPr lang="zh-CN" altLang="en-US" dirty="0" smtClean="0"/>
              <a:t>量化</a:t>
            </a:r>
            <a:r>
              <a:rPr lang="zh-CN" altLang="en-US" dirty="0"/>
              <a:t>命题的推理</a:t>
            </a:r>
            <a:r>
              <a:rPr lang="zh-CN" altLang="en-US" dirty="0" smtClean="0"/>
              <a:t>规则</a:t>
            </a:r>
            <a:endParaRPr lang="zh-CN" altLang="en-US" dirty="0"/>
          </a:p>
        </p:txBody>
      </p:sp>
      <p:sp>
        <p:nvSpPr>
          <p:cNvPr id="5" name="日期占位符 4"/>
          <p:cNvSpPr>
            <a:spLocks noGrp="1"/>
          </p:cNvSpPr>
          <p:nvPr>
            <p:ph type="dt" sz="half" idx="10"/>
          </p:nvPr>
        </p:nvSpPr>
        <p:spPr/>
        <p:txBody>
          <a:bodyPr/>
          <a:lstStyle/>
          <a:p>
            <a:fld id="{45ABE6CC-AE1F-414C-88BB-7A9A1EDD8E83}"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35</a:t>
            </a:fld>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1855285565"/>
              </p:ext>
            </p:extLst>
          </p:nvPr>
        </p:nvGraphicFramePr>
        <p:xfrm>
          <a:off x="1743019" y="1742625"/>
          <a:ext cx="8848780" cy="4467680"/>
        </p:xfrm>
        <a:graphic>
          <a:graphicData uri="http://schemas.openxmlformats.org/drawingml/2006/table">
            <a:tbl>
              <a:tblPr firstRow="1" bandRow="1">
                <a:tableStyleId>{5C22544A-7EE6-4342-B048-85BDC9FD1C3A}</a:tableStyleId>
              </a:tblPr>
              <a:tblGrid>
                <a:gridCol w="4424390">
                  <a:extLst>
                    <a:ext uri="{9D8B030D-6E8A-4147-A177-3AD203B41FA5}">
                      <a16:colId xmlns:a16="http://schemas.microsoft.com/office/drawing/2014/main" val="2977950689"/>
                    </a:ext>
                  </a:extLst>
                </a:gridCol>
                <a:gridCol w="4424390">
                  <a:extLst>
                    <a:ext uri="{9D8B030D-6E8A-4147-A177-3AD203B41FA5}">
                      <a16:colId xmlns:a16="http://schemas.microsoft.com/office/drawing/2014/main" val="3961691533"/>
                    </a:ext>
                  </a:extLst>
                </a:gridCol>
              </a:tblGrid>
              <a:tr h="644848">
                <a:tc>
                  <a:txBody>
                    <a:bodyPr/>
                    <a:lstStyle/>
                    <a:p>
                      <a:pPr algn="ctr"/>
                      <a:r>
                        <a:rPr lang="zh-CN" altLang="en-US" sz="2800" dirty="0" smtClean="0">
                          <a:latin typeface="微软雅黑" panose="020B0503020204020204" pitchFamily="34" charset="-122"/>
                          <a:ea typeface="微软雅黑" panose="020B0503020204020204" pitchFamily="34" charset="-122"/>
                        </a:rPr>
                        <a:t>推理规则</a:t>
                      </a:r>
                      <a:endParaRPr lang="zh-CN" altLang="en-US" sz="2800" dirty="0">
                        <a:latin typeface="微软雅黑" panose="020B0503020204020204" pitchFamily="34" charset="-122"/>
                        <a:ea typeface="微软雅黑" panose="020B0503020204020204" pitchFamily="34" charset="-122"/>
                      </a:endParaRPr>
                    </a:p>
                  </a:txBody>
                  <a:tcPr/>
                </a:tc>
                <a:tc>
                  <a:txBody>
                    <a:bodyPr/>
                    <a:lstStyle/>
                    <a:p>
                      <a:pPr algn="ctr"/>
                      <a:r>
                        <a:rPr lang="zh-CN" altLang="en-US" sz="2800" dirty="0" smtClean="0">
                          <a:latin typeface="微软雅黑" panose="020B0503020204020204" pitchFamily="34" charset="-122"/>
                          <a:ea typeface="微软雅黑" panose="020B0503020204020204" pitchFamily="34" charset="-122"/>
                        </a:rPr>
                        <a:t>名称</a:t>
                      </a:r>
                      <a:endParaRPr lang="zh-CN" altLang="en-US" sz="2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85189203"/>
                  </a:ext>
                </a:extLst>
              </a:tr>
              <a:tr h="955708">
                <a:tc>
                  <a:txBody>
                    <a:bodyPr/>
                    <a:lstStyle/>
                    <a:p>
                      <a:endParaRPr lang="zh-CN" altLang="en-US" sz="2800" dirty="0"/>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全称实例</a:t>
                      </a:r>
                    </a:p>
                  </a:txBody>
                  <a:tcPr/>
                </a:tc>
                <a:extLst>
                  <a:ext uri="{0D108BD9-81ED-4DB2-BD59-A6C34878D82A}">
                    <a16:rowId xmlns:a16="http://schemas.microsoft.com/office/drawing/2014/main" val="3971089154"/>
                  </a:ext>
                </a:extLst>
              </a:tr>
              <a:tr h="955708">
                <a:tc>
                  <a:txBody>
                    <a:bodyPr/>
                    <a:lstStyle/>
                    <a:p>
                      <a:endParaRPr lang="zh-CN" altLang="en-US" sz="2800"/>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全称引入</a:t>
                      </a:r>
                    </a:p>
                  </a:txBody>
                  <a:tcPr/>
                </a:tc>
                <a:extLst>
                  <a:ext uri="{0D108BD9-81ED-4DB2-BD59-A6C34878D82A}">
                    <a16:rowId xmlns:a16="http://schemas.microsoft.com/office/drawing/2014/main" val="3630482818"/>
                  </a:ext>
                </a:extLst>
              </a:tr>
              <a:tr h="955708">
                <a:tc>
                  <a:txBody>
                    <a:bodyPr/>
                    <a:lstStyle/>
                    <a:p>
                      <a:endParaRPr lang="zh-CN" altLang="en-US" sz="2800"/>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存在实例</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298326546"/>
                  </a:ext>
                </a:extLst>
              </a:tr>
              <a:tr h="955708">
                <a:tc>
                  <a:txBody>
                    <a:bodyPr/>
                    <a:lstStyle/>
                    <a:p>
                      <a:endParaRPr lang="zh-CN" altLang="en-US" sz="2800" dirty="0"/>
                    </a:p>
                  </a:txBody>
                  <a:tcPr/>
                </a:tc>
                <a:tc>
                  <a:txBody>
                    <a:bodyPr/>
                    <a:lstStyle/>
                    <a:p>
                      <a:pPr algn="ctr"/>
                      <a:r>
                        <a:rPr lang="zh-CN" altLang="en-US" sz="2400" dirty="0" smtClean="0">
                          <a:latin typeface="微软雅黑" panose="020B0503020204020204" pitchFamily="34" charset="-122"/>
                          <a:ea typeface="微软雅黑" panose="020B0503020204020204" pitchFamily="34" charset="-122"/>
                        </a:rPr>
                        <a:t>存在引入</a:t>
                      </a:r>
                      <a:endParaRPr lang="zh-CN" altLang="en-US" sz="2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55073419"/>
                  </a:ext>
                </a:extLst>
              </a:tr>
            </a:tbl>
          </a:graphicData>
        </a:graphic>
      </p:graphicFrame>
      <p:pic>
        <p:nvPicPr>
          <p:cNvPr id="6" name="图片 5"/>
          <p:cNvPicPr>
            <a:picLocks noChangeAspect="1"/>
          </p:cNvPicPr>
          <p:nvPr/>
        </p:nvPicPr>
        <p:blipFill>
          <a:blip r:embed="rId2"/>
          <a:stretch>
            <a:fillRect/>
          </a:stretch>
        </p:blipFill>
        <p:spPr>
          <a:xfrm>
            <a:off x="3352800" y="3560293"/>
            <a:ext cx="1506564" cy="742490"/>
          </a:xfrm>
          <a:prstGeom prst="rect">
            <a:avLst/>
          </a:prstGeom>
        </p:spPr>
      </p:pic>
      <p:pic>
        <p:nvPicPr>
          <p:cNvPr id="7" name="图片 6"/>
          <p:cNvPicPr>
            <a:picLocks noChangeAspect="1"/>
          </p:cNvPicPr>
          <p:nvPr/>
        </p:nvPicPr>
        <p:blipFill>
          <a:blip r:embed="rId3"/>
          <a:stretch>
            <a:fillRect/>
          </a:stretch>
        </p:blipFill>
        <p:spPr>
          <a:xfrm>
            <a:off x="3352800" y="4582022"/>
            <a:ext cx="1957758" cy="674522"/>
          </a:xfrm>
          <a:prstGeom prst="rect">
            <a:avLst/>
          </a:prstGeom>
        </p:spPr>
      </p:pic>
      <p:pic>
        <p:nvPicPr>
          <p:cNvPr id="8" name="图片 7"/>
          <p:cNvPicPr>
            <a:picLocks noChangeAspect="1"/>
          </p:cNvPicPr>
          <p:nvPr/>
        </p:nvPicPr>
        <p:blipFill>
          <a:blip r:embed="rId4"/>
          <a:stretch>
            <a:fillRect/>
          </a:stretch>
        </p:blipFill>
        <p:spPr>
          <a:xfrm>
            <a:off x="3352800" y="5527419"/>
            <a:ext cx="1873735" cy="720981"/>
          </a:xfrm>
          <a:prstGeom prst="rect">
            <a:avLst/>
          </a:prstGeom>
        </p:spPr>
      </p:pic>
      <p:pic>
        <p:nvPicPr>
          <p:cNvPr id="13" name="图片 12"/>
          <p:cNvPicPr>
            <a:picLocks noChangeAspect="1"/>
          </p:cNvPicPr>
          <p:nvPr/>
        </p:nvPicPr>
        <p:blipFill>
          <a:blip r:embed="rId5"/>
          <a:stretch>
            <a:fillRect/>
          </a:stretch>
        </p:blipFill>
        <p:spPr>
          <a:xfrm>
            <a:off x="3334215" y="2525899"/>
            <a:ext cx="1362882" cy="823831"/>
          </a:xfrm>
          <a:prstGeom prst="rect">
            <a:avLst/>
          </a:prstGeom>
        </p:spPr>
      </p:pic>
    </p:spTree>
    <p:extLst>
      <p:ext uri="{BB962C8B-B14F-4D97-AF65-F5344CB8AC3E}">
        <p14:creationId xmlns:p14="http://schemas.microsoft.com/office/powerpoint/2010/main" val="9762173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4.6.4 </a:t>
            </a:r>
            <a:r>
              <a:rPr lang="zh-CN" altLang="en-US" dirty="0" smtClean="0"/>
              <a:t>命题和量化命题的推理规则的组合使用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使用推理规则证明</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约翰史密斯有两条</a:t>
                </a:r>
                <a:r>
                  <a:rPr lang="zh-CN" altLang="en-US" dirty="0" smtClean="0"/>
                  <a:t>腿</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t>是以下前提的结论</a:t>
                </a:r>
                <a:r>
                  <a:rPr lang="en-US" altLang="zh-CN" dirty="0" smtClean="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每个人都有两条腿</a:t>
                </a:r>
                <a14:m>
                  <m:oMath xmlns:m="http://schemas.openxmlformats.org/officeDocument/2006/math">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约翰史密斯是个人</a:t>
                </a:r>
                <a14:m>
                  <m:oMath xmlns:m="http://schemas.openxmlformats.org/officeDocument/2006/math">
                    <m:r>
                      <a:rPr lang="zh-CN" altLang="en-US" i="1">
                        <a:solidFill>
                          <a:prstClr val="black"/>
                        </a:solidFill>
                        <a:latin typeface="Cambria Math" panose="02040503050406030204" pitchFamily="18" charset="0"/>
                      </a:rPr>
                      <m:t>”</m:t>
                    </m:r>
                  </m:oMath>
                </a14:m>
                <a:endParaRPr lang="en-US" altLang="zh-CN"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D9C38FB-5ECF-4BB2-90BD-90C9620FAB04}"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36</a:t>
            </a:fld>
            <a:endParaRPr lang="zh-CN" altLang="en-US" dirty="0"/>
          </a:p>
        </p:txBody>
      </p:sp>
    </p:spTree>
    <p:extLst>
      <p:ext uri="{BB962C8B-B14F-4D97-AF65-F5344CB8AC3E}">
        <p14:creationId xmlns:p14="http://schemas.microsoft.com/office/powerpoint/2010/main" val="38767870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4.6.4 </a:t>
            </a:r>
            <a:r>
              <a:rPr lang="zh-CN" altLang="en-US" dirty="0" smtClean="0"/>
              <a:t>命题和量化命题的推理规则的组合使用</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使用推理规则证明</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a:t>约翰史密斯有两条</a:t>
                </a:r>
                <a:r>
                  <a:rPr lang="zh-CN" altLang="en-US" dirty="0" smtClean="0"/>
                  <a:t>腿</a:t>
                </a:r>
                <a14:m>
                  <m:oMath xmlns:m="http://schemas.openxmlformats.org/officeDocument/2006/math">
                    <m:r>
                      <a:rPr lang="zh-CN" altLang="en-US" i="1">
                        <a:solidFill>
                          <a:prstClr val="black"/>
                        </a:solidFill>
                        <a:latin typeface="Cambria Math" panose="02040503050406030204" pitchFamily="18" charset="0"/>
                      </a:rPr>
                      <m:t>”</m:t>
                    </m:r>
                  </m:oMath>
                </a14:m>
                <a:r>
                  <a:rPr lang="zh-CN" altLang="en-US" dirty="0" smtClean="0"/>
                  <a:t>是以下前提的结论</a:t>
                </a:r>
                <a:r>
                  <a:rPr lang="en-US" altLang="zh-CN" dirty="0" smtClean="0"/>
                  <a:t>:</a:t>
                </a:r>
                <a14:m>
                  <m:oMath xmlns:m="http://schemas.openxmlformats.org/officeDocument/2006/math">
                    <m:r>
                      <a:rPr lang="en-US" altLang="zh-CN" b="0" i="0"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每个人都有两条腿</a:t>
                </a:r>
                <a14:m>
                  <m:oMath xmlns:m="http://schemas.openxmlformats.org/officeDocument/2006/math">
                    <m:r>
                      <a:rPr lang="zh-CN" altLang="en-US" i="1">
                        <a:solidFill>
                          <a:prstClr val="black"/>
                        </a:solidFill>
                        <a:latin typeface="Cambria Math" panose="02040503050406030204" pitchFamily="18" charset="0"/>
                      </a:rPr>
                      <m:t>”</m:t>
                    </m:r>
                    <m:r>
                      <a:rPr lang="en-US" altLang="zh-CN" b="0" i="1" smtClean="0">
                        <a:solidFill>
                          <a:prstClr val="black"/>
                        </a:solidFill>
                        <a:latin typeface="Cambria Math" panose="02040503050406030204" pitchFamily="18" charset="0"/>
                      </a:rPr>
                      <m:t> </m:t>
                    </m:r>
                    <m:r>
                      <a:rPr lang="zh-CN" altLang="en-US" i="1">
                        <a:solidFill>
                          <a:prstClr val="black"/>
                        </a:solidFill>
                        <a:latin typeface="Cambria Math" panose="02040503050406030204" pitchFamily="18" charset="0"/>
                      </a:rPr>
                      <m:t>“</m:t>
                    </m:r>
                  </m:oMath>
                </a14:m>
                <a:r>
                  <a:rPr lang="zh-CN" altLang="en-US" dirty="0" smtClean="0"/>
                  <a:t>约翰史密斯是个人</a:t>
                </a:r>
                <a14:m>
                  <m:oMath xmlns:m="http://schemas.openxmlformats.org/officeDocument/2006/math">
                    <m:r>
                      <a:rPr lang="zh-CN" altLang="en-US" i="1">
                        <a:solidFill>
                          <a:prstClr val="black"/>
                        </a:solidFill>
                        <a:latin typeface="Cambria Math" panose="02040503050406030204" pitchFamily="18" charset="0"/>
                      </a:rPr>
                      <m:t>”</m:t>
                    </m:r>
                  </m:oMath>
                </a14:m>
                <a:endParaRPr lang="en-US" altLang="zh-CN" dirty="0" smtClean="0"/>
              </a:p>
              <a:p>
                <a:pPr algn="just"/>
                <a:r>
                  <a:rPr lang="zh-CN" altLang="en-US" dirty="0" smtClean="0"/>
                  <a:t>解</a:t>
                </a:r>
                <a:r>
                  <a:rPr lang="en-US" dirty="0" smtClean="0"/>
                  <a:t>: </a:t>
                </a:r>
                <a14:m>
                  <m:oMath xmlns:m="http://schemas.openxmlformats.org/officeDocument/2006/math">
                    <m:r>
                      <a:rPr lang="en-US" i="1" dirty="0" smtClean="0">
                        <a:latin typeface="Cambria Math" panose="02040503050406030204" pitchFamily="18" charset="0"/>
                      </a:rPr>
                      <m:t>𝑀</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smtClean="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zh-CN" altLang="en-US" dirty="0" smtClean="0"/>
                  <a:t>是个人</a:t>
                </a:r>
                <a14:m>
                  <m:oMath xmlns:m="http://schemas.openxmlformats.org/officeDocument/2006/math">
                    <m:r>
                      <a:rPr lang="zh-CN" altLang="en-US" i="1">
                        <a:solidFill>
                          <a:prstClr val="black"/>
                        </a:solidFill>
                        <a:latin typeface="Cambria Math" panose="02040503050406030204" pitchFamily="18" charset="0"/>
                      </a:rPr>
                      <m:t>”</m:t>
                    </m:r>
                  </m:oMath>
                </a14:m>
                <a:r>
                  <a:rPr lang="en-US" dirty="0" smtClean="0"/>
                  <a:t>,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smtClean="0"/>
                  <a:t>表示</a:t>
                </a:r>
                <a14:m>
                  <m:oMath xmlns:m="http://schemas.openxmlformats.org/officeDocument/2006/math">
                    <m:r>
                      <a:rPr lang="zh-CN" altLang="en-US" i="1">
                        <a:solidFill>
                          <a:prstClr val="black"/>
                        </a:solidFill>
                        <a:latin typeface="Cambria Math" panose="02040503050406030204" pitchFamily="18" charset="0"/>
                      </a:rPr>
                      <m:t>“</m:t>
                    </m:r>
                    <m:r>
                      <a:rPr lang="en-US" i="1" dirty="0" smtClean="0">
                        <a:latin typeface="Cambria Math" panose="02040503050406030204" pitchFamily="18" charset="0"/>
                      </a:rPr>
                      <m:t>𝑥</m:t>
                    </m:r>
                  </m:oMath>
                </a14:m>
                <a:r>
                  <a:rPr lang="en-US" dirty="0" smtClean="0"/>
                  <a:t> </a:t>
                </a:r>
                <a:r>
                  <a:rPr lang="zh-CN" altLang="en-US" dirty="0" smtClean="0"/>
                  <a:t>有两条腿</a:t>
                </a:r>
                <a14:m>
                  <m:oMath xmlns:m="http://schemas.openxmlformats.org/officeDocument/2006/math">
                    <m:r>
                      <a:rPr lang="zh-CN" altLang="en-US" i="1">
                        <a:solidFill>
                          <a:prstClr val="black"/>
                        </a:solidFill>
                        <a:latin typeface="Cambria Math" panose="02040503050406030204" pitchFamily="18" charset="0"/>
                      </a:rPr>
                      <m:t>”</m:t>
                    </m:r>
                  </m:oMath>
                </a14:m>
                <a:r>
                  <a:rPr lang="en-US" altLang="zh-CN" dirty="0" smtClean="0"/>
                  <a:t>, </a:t>
                </a:r>
                <a:r>
                  <a:rPr lang="zh-CN" altLang="en-US" dirty="0" smtClean="0"/>
                  <a:t>约翰史密斯是论域中的一个值</a:t>
                </a:r>
                <a:r>
                  <a:rPr lang="en-US" dirty="0" smtClean="0"/>
                  <a:t>. </a:t>
                </a:r>
                <a:r>
                  <a:rPr lang="zh-CN" altLang="en-US" dirty="0" smtClean="0"/>
                  <a:t>翻译</a:t>
                </a:r>
                <a:r>
                  <a:rPr lang="zh-CN" altLang="en-US" dirty="0"/>
                  <a:t>以上语句前提为</a:t>
                </a:r>
                <a:r>
                  <a:rPr lang="en-US" altLang="zh-CN" dirty="0"/>
                  <a:t>: </a:t>
                </a:r>
                <a14:m>
                  <m:oMath xmlns:m="http://schemas.openxmlformats.org/officeDocument/2006/math">
                    <m:r>
                      <m:rPr>
                        <m:nor/>
                      </m:rPr>
                      <a:rPr lang="zh-CN" altLang="en-US" dirty="0"/>
                      <m:t>∀</m:t>
                    </m:r>
                    <m:r>
                      <m:rPr>
                        <m:nor/>
                      </m:rPr>
                      <a:rPr lang="zh-CN" altLang="en-US" dirty="0"/>
                      <m:t>𝑥</m:t>
                    </m:r>
                    <m:r>
                      <m:rPr>
                        <m:nor/>
                      </m:rPr>
                      <a:rPr lang="en-US" altLang="zh-CN" dirty="0"/>
                      <m:t>(</m:t>
                    </m:r>
                    <m:r>
                      <a:rPr lang="en-US" altLang="zh-CN" i="1" dirty="0">
                        <a:latin typeface="Cambria Math" panose="02040503050406030204" pitchFamily="18" charset="0"/>
                      </a:rPr>
                      <m:t>𝑀</m:t>
                    </m:r>
                    <m:r>
                      <m:rPr>
                        <m:nor/>
                      </m:rPr>
                      <a:rPr lang="en-US" altLang="zh-CN" b="0" i="0" dirty="0" smtClean="0"/>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𝐿</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𝑥</m:t>
                    </m:r>
                    <m:r>
                      <a:rPr lang="en-US" altLang="zh-CN" b="0" i="1" dirty="0"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r>
                      <a:rPr lang="en-US" altLang="zh-CN" i="1" dirty="0">
                        <a:latin typeface="Cambria Math" panose="02040503050406030204" pitchFamily="18" charset="0"/>
                      </a:rPr>
                      <m:t>𝑀</m:t>
                    </m:r>
                  </m:oMath>
                </a14:m>
                <a:r>
                  <a:rPr lang="en-US" altLang="zh-CN" dirty="0" smtClean="0"/>
                  <a:t>(</a:t>
                </a:r>
                <a14:m>
                  <m:oMath xmlns:m="http://schemas.openxmlformats.org/officeDocument/2006/math">
                    <m:r>
                      <a:rPr lang="en-US" altLang="zh-CN" i="1" dirty="0" smtClean="0">
                        <a:latin typeface="Cambria Math" panose="02040503050406030204" pitchFamily="18" charset="0"/>
                      </a:rPr>
                      <m:t>𝐽</m:t>
                    </m:r>
                  </m:oMath>
                </a14:m>
                <a:r>
                  <a:rPr lang="en-US" altLang="zh-CN" dirty="0" smtClean="0"/>
                  <a:t>), </a:t>
                </a:r>
                <a:r>
                  <a:rPr lang="zh-CN" altLang="en-US" dirty="0" smtClean="0"/>
                  <a:t>结论为</a:t>
                </a:r>
                <a14:m>
                  <m:oMath xmlns:m="http://schemas.openxmlformats.org/officeDocument/2006/math">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𝐽</m:t>
                    </m:r>
                    <m:r>
                      <a:rPr lang="en-US" altLang="zh-CN" i="1" dirty="0" smtClean="0">
                        <a:latin typeface="Cambria Math" panose="02040503050406030204" pitchFamily="18" charset="0"/>
                      </a:rPr>
                      <m:t>). </m:t>
                    </m:r>
                  </m:oMath>
                </a14:m>
                <a:r>
                  <a:rPr lang="zh-CN" altLang="en-US" dirty="0" smtClean="0"/>
                  <a:t>构造</a:t>
                </a:r>
                <a:r>
                  <a:rPr lang="zh-CN" altLang="en-US" dirty="0"/>
                  <a:t>一个论证来证明以上前提能够推出结论</a:t>
                </a:r>
                <a:r>
                  <a:rPr lang="en-US" altLang="zh-CN" dirty="0"/>
                  <a:t>, </a:t>
                </a:r>
                <a:r>
                  <a:rPr lang="zh-CN" altLang="en-US" dirty="0" smtClean="0"/>
                  <a:t>推理过程如下</a:t>
                </a:r>
                <a:r>
                  <a:rPr lang="en-US" altLang="zh-CN" dirty="0" smtClean="0"/>
                  <a:t>:</a:t>
                </a:r>
              </a:p>
              <a:p>
                <a:pPr marL="393192" lvl="1" indent="0">
                  <a:buNone/>
                </a:pPr>
                <a:r>
                  <a:rPr lang="zh-CN" altLang="en-US" dirty="0"/>
                  <a:t> 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m:rPr>
                        <m:nor/>
                      </m:rPr>
                      <a:rPr lang="zh-CN" altLang="en-US" dirty="0"/>
                      <m:t>∀</m:t>
                    </m:r>
                    <m:r>
                      <m:rPr>
                        <m:nor/>
                      </m:rPr>
                      <a:rPr lang="zh-CN" altLang="en-US" dirty="0"/>
                      <m:t>𝑥</m:t>
                    </m:r>
                    <m:r>
                      <m:rPr>
                        <m:nor/>
                      </m:rPr>
                      <a:rPr lang="en-US" altLang="zh-CN" b="0" i="0" dirty="0" smtClean="0"/>
                      <m:t>(</m:t>
                    </m:r>
                    <m:r>
                      <m:rPr>
                        <m:nor/>
                      </m:rPr>
                      <a:rPr lang="en-US" altLang="zh-CN" b="0" i="0" dirty="0" smtClean="0"/>
                      <m:t>M</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L</m:t>
                    </m:r>
                    <m:r>
                      <m:rPr>
                        <m:nor/>
                      </m:rPr>
                      <a:rPr lang="en-US" altLang="zh-CN" b="0" i="0" dirty="0" smtClean="0">
                        <a:latin typeface="Cambria Math" panose="02040503050406030204" pitchFamily="18" charset="0"/>
                        <a:ea typeface="Cambria Math" panose="02040503050406030204" pitchFamily="18" charset="0"/>
                      </a:rPr>
                      <m:t>(</m:t>
                    </m:r>
                    <m:r>
                      <m:rPr>
                        <m:nor/>
                      </m:rPr>
                      <a:rPr lang="zh-CN" altLang="en-US" dirty="0"/>
                      <m:t>𝑥</m:t>
                    </m:r>
                    <m:r>
                      <m:rPr>
                        <m:nor/>
                      </m:rPr>
                      <a:rPr lang="en-US" altLang="zh-CN" b="0" i="0" dirty="0" smtClean="0">
                        <a:latin typeface="Cambria Math" panose="02040503050406030204" pitchFamily="18" charset="0"/>
                        <a:ea typeface="Cambria Math" panose="02040503050406030204" pitchFamily="18" charset="0"/>
                      </a:rPr>
                      <m:t>)</m:t>
                    </m:r>
                    <m:r>
                      <m:rPr>
                        <m:nor/>
                      </m:rPr>
                      <a:rPr lang="en-US" altLang="zh-CN" b="0" i="0" dirty="0" smtClean="0"/>
                      <m:t>)</m:t>
                    </m:r>
                  </m:oMath>
                </a14:m>
                <a:r>
                  <a:rPr lang="en-US" altLang="zh-CN" dirty="0"/>
                  <a:t>	</a:t>
                </a:r>
                <a:r>
                  <a:rPr lang="zh-CN" altLang="en-US" dirty="0" smtClean="0"/>
                  <a:t>前提引入</a:t>
                </a:r>
                <a:endParaRPr lang="en-US" altLang="zh-CN" dirty="0" smtClean="0"/>
              </a:p>
              <a:p>
                <a:pPr lvl="1"/>
                <a:r>
                  <a:rPr lang="en-US" altLang="zh-CN" dirty="0" smtClean="0"/>
                  <a:t>2</a:t>
                </a:r>
                <a:r>
                  <a:rPr lang="en-US" altLang="zh-CN" dirty="0"/>
                  <a:t>.</a:t>
                </a:r>
                <a14:m>
                  <m:oMath xmlns:m="http://schemas.openxmlformats.org/officeDocument/2006/math">
                    <m:r>
                      <m:rPr>
                        <m:nor/>
                      </m:rPr>
                      <a:rPr lang="en-US" altLang="zh-CN" dirty="0"/>
                      <m:t>M</m:t>
                    </m:r>
                    <m:r>
                      <m:rPr>
                        <m:nor/>
                      </m:rPr>
                      <a:rPr lang="en-US" altLang="zh-CN" dirty="0"/>
                      <m:t>(</m:t>
                    </m:r>
                    <m:r>
                      <m:rPr>
                        <m:nor/>
                      </m:rPr>
                      <a:rPr lang="en-US" altLang="zh-CN" b="0" i="0" dirty="0" smtClean="0"/>
                      <m:t>J</m:t>
                    </m:r>
                    <m:r>
                      <m:rPr>
                        <m:nor/>
                      </m:rPr>
                      <a:rPr lang="en-US" altLang="zh-CN" dirty="0"/>
                      <m:t>)</m:t>
                    </m:r>
                    <m:r>
                      <a:rPr lang="en-US" altLang="zh-CN" i="1"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L</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J</m:t>
                    </m:r>
                    <m:r>
                      <m:rPr>
                        <m:nor/>
                      </m:rPr>
                      <a:rPr lang="en-US" altLang="zh-CN"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 </m:t>
                    </m:r>
                  </m:oMath>
                </a14:m>
                <a:r>
                  <a:rPr lang="en-US" altLang="zh-CN" dirty="0"/>
                  <a:t>		</a:t>
                </a:r>
                <a:r>
                  <a:rPr lang="zh-CN" altLang="en-US" dirty="0" smtClean="0"/>
                  <a:t>全称实例</a:t>
                </a:r>
                <a:r>
                  <a:rPr lang="en-US" altLang="zh-CN" dirty="0" smtClean="0"/>
                  <a:t>, </a:t>
                </a:r>
                <a:r>
                  <a:rPr lang="zh-CN" altLang="en-US" dirty="0" smtClean="0"/>
                  <a:t>用</a:t>
                </a:r>
                <a:r>
                  <a:rPr lang="zh-CN" altLang="en-US" dirty="0"/>
                  <a:t>步骤</a:t>
                </a:r>
                <a:r>
                  <a:rPr lang="en-US" altLang="zh-CN" dirty="0" smtClean="0"/>
                  <a:t>1</a:t>
                </a:r>
                <a:endParaRPr lang="en-US" altLang="zh-CN" dirty="0"/>
              </a:p>
              <a:p>
                <a:pPr lvl="1"/>
                <a:r>
                  <a:rPr lang="en-US" altLang="zh-CN" dirty="0"/>
                  <a:t>3.</a:t>
                </a:r>
                <a14:m>
                  <m:oMath xmlns:m="http://schemas.openxmlformats.org/officeDocument/2006/math">
                    <m:r>
                      <m:rPr>
                        <m:nor/>
                      </m:rPr>
                      <a:rPr lang="en-US" altLang="zh-CN" dirty="0"/>
                      <m:t>M</m:t>
                    </m:r>
                    <m:r>
                      <m:rPr>
                        <m:nor/>
                      </m:rPr>
                      <a:rPr lang="en-US" altLang="zh-CN" dirty="0"/>
                      <m:t>(</m:t>
                    </m:r>
                    <m:r>
                      <m:rPr>
                        <m:nor/>
                      </m:rPr>
                      <a:rPr lang="en-US" altLang="zh-CN" dirty="0"/>
                      <m:t>J</m:t>
                    </m:r>
                    <m:r>
                      <m:rPr>
                        <m:nor/>
                      </m:rPr>
                      <a:rPr lang="en-US" altLang="zh-CN" dirty="0"/>
                      <m:t>)</m:t>
                    </m:r>
                  </m:oMath>
                </a14:m>
                <a:r>
                  <a:rPr lang="en-US" altLang="zh-CN" dirty="0"/>
                  <a:t>			</a:t>
                </a:r>
                <a:r>
                  <a:rPr lang="zh-CN" altLang="en-US" dirty="0"/>
                  <a:t>前提引入</a:t>
                </a:r>
                <a:endParaRPr lang="en-US" altLang="zh-CN" dirty="0"/>
              </a:p>
              <a:p>
                <a:pPr lvl="1"/>
                <a:r>
                  <a:rPr lang="en-US" altLang="zh-CN" dirty="0"/>
                  <a:t>4.</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L</m:t>
                    </m:r>
                    <m:r>
                      <m:rPr>
                        <m:nor/>
                      </m:rPr>
                      <a:rPr lang="en-US" altLang="zh-CN" dirty="0">
                        <a:latin typeface="Cambria Math" panose="02040503050406030204" pitchFamily="18" charset="0"/>
                        <a:ea typeface="Cambria Math" panose="02040503050406030204" pitchFamily="18" charset="0"/>
                      </a:rPr>
                      <m:t>(</m:t>
                    </m:r>
                    <m:r>
                      <m:rPr>
                        <m:nor/>
                      </m:rPr>
                      <a:rPr lang="en-US" altLang="zh-CN" dirty="0">
                        <a:latin typeface="Cambria Math" panose="02040503050406030204" pitchFamily="18" charset="0"/>
                        <a:ea typeface="Cambria Math" panose="02040503050406030204" pitchFamily="18" charset="0"/>
                      </a:rPr>
                      <m:t>J</m:t>
                    </m:r>
                    <m:r>
                      <m:rPr>
                        <m:nor/>
                      </m:rPr>
                      <a:rPr lang="en-US" altLang="zh-CN" dirty="0">
                        <a:latin typeface="Cambria Math" panose="02040503050406030204" pitchFamily="18" charset="0"/>
                        <a:ea typeface="Cambria Math" panose="02040503050406030204" pitchFamily="18" charset="0"/>
                      </a:rPr>
                      <m:t>)</m:t>
                    </m:r>
                  </m:oMath>
                </a14:m>
                <a:r>
                  <a:rPr lang="en-US" altLang="zh-CN" dirty="0"/>
                  <a:t>			</a:t>
                </a:r>
                <a:r>
                  <a:rPr lang="zh-CN" altLang="en-US" dirty="0" smtClean="0"/>
                  <a:t>假言推理</a:t>
                </a:r>
                <a:r>
                  <a:rPr lang="en-US" altLang="zh-CN" dirty="0" smtClean="0"/>
                  <a:t>, </a:t>
                </a:r>
                <a:r>
                  <a:rPr lang="zh-CN" altLang="en-US" dirty="0" smtClean="0"/>
                  <a:t>用步骤</a:t>
                </a:r>
                <a:r>
                  <a:rPr lang="en-US" altLang="zh-CN" dirty="0" smtClean="0"/>
                  <a:t>2</a:t>
                </a:r>
                <a:r>
                  <a:rPr lang="zh-CN" altLang="en-US" dirty="0"/>
                  <a:t>和</a:t>
                </a:r>
                <a:r>
                  <a:rPr lang="en-US" altLang="zh-CN" dirty="0" smtClean="0"/>
                  <a:t>3</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D9C38FB-5ECF-4BB2-90BD-90C9620FAB04}"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37</a:t>
            </a:fld>
            <a:endParaRPr lang="zh-CN" altLang="en-US" dirty="0"/>
          </a:p>
        </p:txBody>
      </p:sp>
      <p:sp>
        <p:nvSpPr>
          <p:cNvPr id="4" name="矩形 3"/>
          <p:cNvSpPr/>
          <p:nvPr/>
        </p:nvSpPr>
        <p:spPr>
          <a:xfrm>
            <a:off x="1295400" y="4267200"/>
            <a:ext cx="6019800" cy="1752600"/>
          </a:xfrm>
          <a:prstGeom prst="rect">
            <a:avLst/>
          </a:prstGeom>
          <a:noFill/>
          <a:ln>
            <a:solidFill>
              <a:srgbClr val="0155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301459" y="5107274"/>
            <a:ext cx="3427541" cy="461665"/>
          </a:xfrm>
          <a:prstGeom prst="rect">
            <a:avLst/>
          </a:prstGeom>
          <a:noFill/>
        </p:spPr>
        <p:txBody>
          <a:bodyPr wrap="none" rtlCol="0">
            <a:spAutoFit/>
          </a:bodyPr>
          <a:lstStyle/>
          <a:p>
            <a:r>
              <a:rPr lang="zh-CN" altLang="en-US" sz="2400" dirty="0" smtClean="0">
                <a:solidFill>
                  <a:srgbClr val="01559D"/>
                </a:solidFill>
                <a:latin typeface="微软雅黑" panose="020B0503020204020204" pitchFamily="34" charset="-122"/>
                <a:ea typeface="微软雅黑" panose="020B0503020204020204" pitchFamily="34" charset="-122"/>
              </a:rPr>
              <a:t>备注</a:t>
            </a:r>
            <a:r>
              <a:rPr lang="en-US" altLang="zh-CN" sz="2400" dirty="0" smtClean="0">
                <a:solidFill>
                  <a:srgbClr val="01559D"/>
                </a:solidFill>
                <a:latin typeface="微软雅黑" panose="020B0503020204020204" pitchFamily="34" charset="-122"/>
                <a:ea typeface="微软雅黑" panose="020B0503020204020204" pitchFamily="34" charset="-122"/>
              </a:rPr>
              <a:t>: </a:t>
            </a:r>
            <a:r>
              <a:rPr lang="zh-CN" altLang="en-US" sz="2400" dirty="0" smtClean="0">
                <a:solidFill>
                  <a:srgbClr val="01559D"/>
                </a:solidFill>
                <a:latin typeface="微软雅黑" panose="020B0503020204020204" pitchFamily="34" charset="-122"/>
                <a:ea typeface="微软雅黑" panose="020B0503020204020204" pitchFamily="34" charset="-122"/>
              </a:rPr>
              <a:t>其实可以组合使用</a:t>
            </a:r>
            <a:endParaRPr lang="zh-CN" altLang="en-US" sz="2400" dirty="0">
              <a:solidFill>
                <a:srgbClr val="01559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00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3"/>
            <a:ext cx="11277599" cy="892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4.6.4 </a:t>
            </a:r>
            <a:r>
              <a:rPr lang="zh-CN" altLang="en-US" dirty="0" smtClean="0"/>
              <a:t>命题和量化命题的推理规则的组合使用</a:t>
            </a:r>
            <a:endParaRPr lang="en-US" dirty="0"/>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595086" y="1088824"/>
                <a:ext cx="10987316" cy="508337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论证中常常组合使用全称实例和假言推理</a:t>
                </a:r>
                <a:r>
                  <a:rPr lang="en-US" altLang="zh-CN" dirty="0" smtClean="0"/>
                  <a:t>, </a:t>
                </a:r>
                <a:r>
                  <a:rPr lang="zh-CN" altLang="en-US" dirty="0" smtClean="0"/>
                  <a:t>这种组合被称为</a:t>
                </a:r>
                <a:r>
                  <a:rPr lang="en-US" altLang="zh-CN" dirty="0" smtClean="0"/>
                  <a:t>: </a:t>
                </a:r>
                <a:r>
                  <a:rPr lang="zh-CN" altLang="en-US" b="1" dirty="0" smtClean="0">
                    <a:solidFill>
                      <a:srgbClr val="C00000"/>
                    </a:solidFill>
                  </a:rPr>
                  <a:t>全称假言推理</a:t>
                </a:r>
                <a:endParaRPr lang="en-US" altLang="zh-CN" b="1" dirty="0" smtClean="0">
                  <a:solidFill>
                    <a:srgbClr val="C00000"/>
                  </a:solidFill>
                </a:endParaRPr>
              </a:p>
              <a:p>
                <a:pPr marL="0" indent="0">
                  <a:buNone/>
                </a:pPr>
                <a:r>
                  <a:rPr lang="zh-CN" altLang="en-US" dirty="0" smtClean="0"/>
                  <a:t>    </a:t>
                </a:r>
                <a14:m>
                  <m:oMath xmlns:m="http://schemas.openxmlformats.org/officeDocument/2006/math">
                    <m:r>
                      <m:rPr>
                        <m:nor/>
                      </m:rPr>
                      <a:rPr lang="zh-CN" altLang="en-US" dirty="0"/>
                      <m:t>∀</m:t>
                    </m:r>
                    <m:r>
                      <m:rPr>
                        <m:nor/>
                      </m:rPr>
                      <a:rPr lang="zh-CN" altLang="en-US" dirty="0"/>
                      <m:t>𝑥</m:t>
                    </m:r>
                    <m:r>
                      <m:rPr>
                        <m:nor/>
                      </m:rPr>
                      <a:rPr lang="en-US" altLang="zh-CN" dirty="0"/>
                      <m:t>(</m:t>
                    </m:r>
                    <m:r>
                      <m:rPr>
                        <m:sty m:val="p"/>
                      </m:rPr>
                      <a:rPr lang="en-US" altLang="zh-CN" i="1" dirty="0" smtClean="0">
                        <a:latin typeface="Cambria Math" panose="02040503050406030204" pitchFamily="18" charset="0"/>
                      </a:rPr>
                      <m:t>P</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Q</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oMath>
                </a14:m>
                <a:endParaRPr lang="en-US" dirty="0" smtClean="0"/>
              </a:p>
              <a:p>
                <a:pPr marL="0" indent="0">
                  <a:buNone/>
                </a:pPr>
                <a:r>
                  <a:rPr lang="en-US" altLang="zh-CN" dirty="0" smtClean="0">
                    <a:ea typeface="Cambria Math" panose="02040503050406030204" pitchFamily="18" charset="0"/>
                  </a:rPr>
                  <a:t>    </a:t>
                </a:r>
                <a14:m>
                  <m:oMath xmlns:m="http://schemas.openxmlformats.org/officeDocument/2006/math">
                    <m:r>
                      <m:rPr>
                        <m:nor/>
                      </m:rPr>
                      <a:rPr lang="en-US" altLang="zh-CN" dirty="0">
                        <a:latin typeface="Cambria Math" panose="02040503050406030204" pitchFamily="18" charset="0"/>
                        <a:ea typeface="Cambria Math" panose="02040503050406030204" pitchFamily="18" charset="0"/>
                      </a:rPr>
                      <m:t>P</m:t>
                    </m:r>
                    <m:r>
                      <m:rPr>
                        <m:nor/>
                      </m:rPr>
                      <a:rPr lang="en-US" altLang="zh-CN"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𝑎</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𝑎</m:t>
                    </m:r>
                  </m:oMath>
                </a14:m>
                <a:r>
                  <a:rPr lang="zh-CN" altLang="en-US" dirty="0" smtClean="0"/>
                  <a:t>是论域中的一个特定元素</a:t>
                </a:r>
                <a:endParaRPr lang="en-US" altLang="zh-CN" dirty="0" smtClean="0"/>
              </a:p>
              <a:p>
                <a:pPr marL="0" indent="0">
                  <a:buNone/>
                </a:pPr>
                <a:r>
                  <a:rPr lang="zh-CN" altLang="en-US" dirty="0" smtClean="0"/>
                  <a:t>    </a:t>
                </a:r>
                <a14:m>
                  <m:oMath xmlns:m="http://schemas.openxmlformats.org/officeDocument/2006/math">
                    <m:r>
                      <a:rPr lang="zh-CN" altLang="en-US" i="1" dirty="0">
                        <a:latin typeface="Cambria Math" panose="02040503050406030204" pitchFamily="18" charset="0"/>
                      </a:rPr>
                      <m:t>∴</m:t>
                    </m:r>
                    <m:r>
                      <a:rPr lang="en-US" altLang="zh-CN" b="0" i="1" dirty="0" smtClean="0">
                        <a:latin typeface="Cambria Math" panose="02040503050406030204" pitchFamily="18" charset="0"/>
                      </a:rPr>
                      <m:t>𝑄</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oMath>
                </a14:m>
                <a:endParaRPr lang="en-US" altLang="zh-CN" b="0" dirty="0" smtClean="0"/>
              </a:p>
              <a:p>
                <a:endParaRPr lang="en-US" dirty="0" smtClean="0"/>
              </a:p>
              <a:p>
                <a:r>
                  <a:rPr lang="zh-CN" altLang="en-US" dirty="0" smtClean="0"/>
                  <a:t>全称假言推理常常用于数学论证中</a:t>
                </a:r>
                <a:r>
                  <a:rPr lang="en-US" altLang="zh-CN" dirty="0" smtClean="0"/>
                  <a:t>, </a:t>
                </a:r>
                <a:r>
                  <a:rPr lang="zh-CN" altLang="en-US" dirty="0" smtClean="0"/>
                  <a:t>比如之前苏格拉底的例子</a:t>
                </a:r>
                <a:r>
                  <a:rPr lang="en-US" altLang="zh-CN" dirty="0" smtClean="0"/>
                  <a:t>.</a:t>
                </a:r>
              </a:p>
              <a:p>
                <a:pPr marL="0" indent="0">
                  <a:buNone/>
                </a:pPr>
                <a:r>
                  <a:rPr lang="zh-CN" altLang="en-US" dirty="0" smtClean="0"/>
                  <a:t>    </a:t>
                </a:r>
                <a14:m>
                  <m:oMath xmlns:m="http://schemas.openxmlformats.org/officeDocument/2006/math">
                    <m:r>
                      <m:rPr>
                        <m:nor/>
                      </m:rPr>
                      <a:rPr lang="zh-CN" altLang="en-US" dirty="0"/>
                      <m:t>∀</m:t>
                    </m:r>
                    <m:r>
                      <m:rPr>
                        <m:nor/>
                      </m:rPr>
                      <a:rPr lang="zh-CN" altLang="en-US" dirty="0"/>
                      <m:t>𝑥</m:t>
                    </m:r>
                    <m:r>
                      <m:rPr>
                        <m:nor/>
                      </m:rPr>
                      <a:rPr lang="en-US" altLang="zh-CN" dirty="0"/>
                      <m:t>(</m:t>
                    </m:r>
                    <m:r>
                      <a:rPr lang="en-US" altLang="zh-CN" b="0" i="1" dirty="0" smtClean="0">
                        <a:latin typeface="Cambria Math" panose="02040503050406030204" pitchFamily="18" charset="0"/>
                      </a:rPr>
                      <m:t>𝑀𝑎𝑛</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𝑀𝑜𝑟𝑡𝑎𝑙</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oMath>
                </a14:m>
                <a:endParaRPr lang="en-US" altLang="zh-CN" dirty="0"/>
              </a:p>
              <a:p>
                <a:pPr marL="0" indent="0">
                  <a:buNone/>
                </a:pPr>
                <a:r>
                  <a:rPr lang="en-US" altLang="zh-CN" dirty="0">
                    <a:ea typeface="Cambria Math" panose="02040503050406030204" pitchFamily="18" charset="0"/>
                  </a:rPr>
                  <a:t>    </a:t>
                </a:r>
                <a14:m>
                  <m:oMath xmlns:m="http://schemas.openxmlformats.org/officeDocument/2006/math">
                    <m:r>
                      <m:rPr>
                        <m:nor/>
                      </m:rPr>
                      <a:rPr lang="en-US" altLang="zh-CN" b="0" i="1" dirty="0" smtClean="0">
                        <a:latin typeface="Cambria Math" panose="02040503050406030204" pitchFamily="18" charset="0"/>
                        <a:ea typeface="Cambria Math" panose="02040503050406030204" pitchFamily="18" charset="0"/>
                      </a:rPr>
                      <m:t>Man</m:t>
                    </m:r>
                    <m:r>
                      <m:rPr>
                        <m:nor/>
                      </m:rPr>
                      <a:rPr lang="en-US" altLang="zh-CN" dirty="0">
                        <a:latin typeface="Cambria Math" panose="02040503050406030204" pitchFamily="18" charset="0"/>
                        <a:ea typeface="Cambria Math" panose="02040503050406030204" pitchFamily="18" charset="0"/>
                      </a:rPr>
                      <m:t>(</m:t>
                    </m:r>
                    <m:r>
                      <m:rPr>
                        <m:sty m:val="p"/>
                      </m:rPr>
                      <a:rPr lang="en-US" altLang="zh-CN" i="1" dirty="0" smtClean="0">
                        <a:latin typeface="Cambria Math" panose="02040503050406030204" pitchFamily="18" charset="0"/>
                        <a:ea typeface="Cambria Math" panose="02040503050406030204" pitchFamily="18" charset="0"/>
                      </a:rPr>
                      <m:t>Socrates</m:t>
                    </m:r>
                    <m:r>
                      <m:rPr>
                        <m:nor/>
                      </m:rPr>
                      <a:rPr lang="en-US" altLang="zh-CN" dirty="0">
                        <a:latin typeface="Cambria Math" panose="02040503050406030204" pitchFamily="18" charset="0"/>
                        <a:ea typeface="Cambria Math" panose="02040503050406030204" pitchFamily="18" charset="0"/>
                      </a:rPr>
                      <m:t>) </m:t>
                    </m:r>
                  </m:oMath>
                </a14:m>
                <a:endParaRPr lang="en-US" altLang="zh-CN" dirty="0" smtClean="0">
                  <a:ea typeface="Cambria Math" panose="02040503050406030204" pitchFamily="18" charset="0"/>
                </a:endParaRPr>
              </a:p>
              <a:p>
                <a:pPr marL="0" indent="0">
                  <a:buNone/>
                </a:pPr>
                <a:r>
                  <a:rPr lang="zh-CN" altLang="en-US" dirty="0" smtClean="0"/>
                  <a:t>  </a:t>
                </a:r>
                <a14:m>
                  <m:oMath xmlns:m="http://schemas.openxmlformats.org/officeDocument/2006/math">
                    <m:r>
                      <a:rPr lang="zh-CN" altLang="en-US" i="1" dirty="0">
                        <a:latin typeface="Cambria Math" panose="02040503050406030204" pitchFamily="18" charset="0"/>
                      </a:rPr>
                      <m:t>∴</m:t>
                    </m:r>
                    <m:r>
                      <a:rPr lang="en-US" altLang="zh-CN" i="1" dirty="0">
                        <a:latin typeface="Cambria Math" panose="02040503050406030204" pitchFamily="18" charset="0"/>
                      </a:rPr>
                      <m:t>𝑀𝑜𝑟𝑡𝑎𝑙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𝑆𝑜𝑐𝑟𝑎𝑡𝑒𝑠</m:t>
                    </m:r>
                    <m:r>
                      <a:rPr lang="en-US" altLang="zh-CN" b="0" i="1" dirty="0" smtClean="0">
                        <a:latin typeface="Cambria Math" panose="02040503050406030204" pitchFamily="18" charset="0"/>
                      </a:rPr>
                      <m:t>)</m:t>
                    </m:r>
                  </m:oMath>
                </a14:m>
                <a:endParaRPr lang="en-US" dirty="0" smtClean="0"/>
              </a:p>
              <a:p>
                <a:pPr marL="393192" lvl="1" indent="0">
                  <a:buFont typeface="Wingdings" panose="05000000000000000000" pitchFamily="2" charset="2"/>
                  <a:buNone/>
                </a:pPr>
                <a:endParaRPr lang="en-US" dirty="0" smtClean="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595086" y="1088824"/>
                <a:ext cx="10987316" cy="5083376"/>
              </a:xfrm>
              <a:prstGeom prst="rect">
                <a:avLst/>
              </a:prstGeom>
              <a:blipFill>
                <a:blip r:embed="rId2"/>
                <a:stretch>
                  <a:fillRect l="-999" t="-2158"/>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158987F-67D0-48D8-B7A2-9DA6FF720D04}"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38</a:t>
            </a:fld>
            <a:endParaRPr lang="zh-CN" altLang="en-US" dirty="0"/>
          </a:p>
        </p:txBody>
      </p:sp>
      <p:cxnSp>
        <p:nvCxnSpPr>
          <p:cNvPr id="12" name="直接连接符 11"/>
          <p:cNvCxnSpPr/>
          <p:nvPr/>
        </p:nvCxnSpPr>
        <p:spPr>
          <a:xfrm>
            <a:off x="1143000" y="2971800"/>
            <a:ext cx="4953000" cy="0"/>
          </a:xfrm>
          <a:prstGeom prst="line">
            <a:avLst/>
          </a:prstGeom>
        </p:spPr>
        <p:style>
          <a:lnRef idx="3">
            <a:schemeClr val="dk1"/>
          </a:lnRef>
          <a:fillRef idx="0">
            <a:schemeClr val="dk1"/>
          </a:fillRef>
          <a:effectRef idx="2">
            <a:schemeClr val="dk1"/>
          </a:effectRef>
          <a:fontRef idx="minor">
            <a:schemeClr val="tx1"/>
          </a:fontRef>
        </p:style>
      </p:cxnSp>
      <p:cxnSp>
        <p:nvCxnSpPr>
          <p:cNvPr id="16" name="直接连接符 15"/>
          <p:cNvCxnSpPr/>
          <p:nvPr/>
        </p:nvCxnSpPr>
        <p:spPr>
          <a:xfrm>
            <a:off x="990600" y="5562600"/>
            <a:ext cx="3048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440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5" end="5"/>
                                            </p:txEl>
                                          </p:spTgt>
                                        </p:tgtEl>
                                        <p:attrNameLst>
                                          <p:attrName>style.visibility</p:attrName>
                                        </p:attrNameLst>
                                      </p:cBhvr>
                                      <p:to>
                                        <p:strVal val="visible"/>
                                      </p:to>
                                    </p:set>
                                    <p:animEffect transition="in" filter="wipe(down)">
                                      <p:cBhvr>
                                        <p:cTn id="7" dur="500"/>
                                        <p:tgtEl>
                                          <p:spTgt spid="9">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xEl>
                                              <p:pRg st="6" end="6"/>
                                            </p:txEl>
                                          </p:spTgt>
                                        </p:tgtEl>
                                        <p:attrNameLst>
                                          <p:attrName>style.visibility</p:attrName>
                                        </p:attrNameLst>
                                      </p:cBhvr>
                                      <p:to>
                                        <p:strVal val="visible"/>
                                      </p:to>
                                    </p:set>
                                    <p:animEffect transition="in" filter="wipe(down)">
                                      <p:cBhvr>
                                        <p:cTn id="10" dur="500"/>
                                        <p:tgtEl>
                                          <p:spTgt spid="9">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animEffect transition="in" filter="wipe(down)">
                                      <p:cBhvr>
                                        <p:cTn id="13" dur="500"/>
                                        <p:tgtEl>
                                          <p:spTgt spid="9">
                                            <p:txEl>
                                              <p:pRg st="7" end="7"/>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9">
                                            <p:txEl>
                                              <p:pRg st="8" end="8"/>
                                            </p:txEl>
                                          </p:spTgt>
                                        </p:tgtEl>
                                        <p:attrNameLst>
                                          <p:attrName>style.visibility</p:attrName>
                                        </p:attrNameLst>
                                      </p:cBhvr>
                                      <p:to>
                                        <p:strVal val="visible"/>
                                      </p:to>
                                    </p:set>
                                    <p:animEffect transition="in" filter="wipe(down)">
                                      <p:cBhvr>
                                        <p:cTn id="16" dur="500"/>
                                        <p:tgtEl>
                                          <p:spTgt spid="9">
                                            <p:txEl>
                                              <p:pRg st="8" end="8"/>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3"/>
            <a:ext cx="11277599" cy="511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4.6.4 </a:t>
            </a:r>
            <a:r>
              <a:rPr lang="zh-CN" altLang="en-US" dirty="0" smtClean="0"/>
              <a:t>命题和量化命题的推理规则的组合使用</a:t>
            </a:r>
            <a:endParaRPr lang="en-US" dirty="0"/>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595086" y="1088824"/>
                <a:ext cx="10987316" cy="5083376"/>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000"/>
                  </a:spcBef>
                  <a:buClr>
                    <a:srgbClr val="CEA524"/>
                  </a:buClr>
                  <a:buSzPct val="100000"/>
                  <a:buFont typeface="Wingdings" panose="05000000000000000000" pitchFamily="2" charset="2"/>
                  <a:buChar char="q"/>
                  <a:defRPr sz="2800" kern="1200">
                    <a:solidFill>
                      <a:schemeClr val="tx1"/>
                    </a:solidFill>
                    <a:latin typeface="微软雅黑" panose="020B0503020204020204" pitchFamily="34" charset="-122"/>
                    <a:ea typeface="微软雅黑" panose="020B0503020204020204" pitchFamily="34" charset="-122"/>
                    <a:cs typeface="+mn-cs"/>
                  </a:defRPr>
                </a:lvl1pPr>
                <a:lvl2pPr marL="640080" indent="-246888" algn="l" defTabSz="914400" rtl="0" eaLnBrk="1" latinLnBrk="0" hangingPunct="1">
                  <a:lnSpc>
                    <a:spcPct val="90000"/>
                  </a:lnSpc>
                  <a:spcBef>
                    <a:spcPts val="500"/>
                  </a:spcBef>
                  <a:buClr>
                    <a:srgbClr val="01559D"/>
                  </a:buClr>
                  <a:buSzPct val="97000"/>
                  <a:buFont typeface="Wingdings" panose="05000000000000000000" pitchFamily="2" charset="2"/>
                  <a:buChar char="Ø"/>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将全称实例和取拒式组合在一起的组合称为</a:t>
                </a:r>
                <a:r>
                  <a:rPr lang="en-US" altLang="zh-CN" dirty="0" smtClean="0"/>
                  <a:t>: </a:t>
                </a:r>
                <a:r>
                  <a:rPr lang="zh-CN" altLang="en-US" b="1" dirty="0" smtClean="0">
                    <a:solidFill>
                      <a:srgbClr val="C00000"/>
                    </a:solidFill>
                  </a:rPr>
                  <a:t>全称取拒式</a:t>
                </a:r>
                <a:endParaRPr lang="en-US" altLang="zh-CN" b="1" dirty="0" smtClean="0">
                  <a:solidFill>
                    <a:srgbClr val="C00000"/>
                  </a:solidFill>
                </a:endParaRPr>
              </a:p>
              <a:p>
                <a:pPr marL="0" indent="0">
                  <a:buNone/>
                </a:pPr>
                <a:r>
                  <a:rPr lang="zh-CN" altLang="en-US" dirty="0" smtClean="0"/>
                  <a:t>    </a:t>
                </a:r>
                <a14:m>
                  <m:oMath xmlns:m="http://schemas.openxmlformats.org/officeDocument/2006/math">
                    <m:r>
                      <m:rPr>
                        <m:nor/>
                      </m:rPr>
                      <a:rPr lang="zh-CN" altLang="en-US" dirty="0"/>
                      <m:t>∀</m:t>
                    </m:r>
                    <m:r>
                      <m:rPr>
                        <m:nor/>
                      </m:rPr>
                      <a:rPr lang="zh-CN" altLang="en-US" dirty="0"/>
                      <m:t>𝑥</m:t>
                    </m:r>
                    <m:r>
                      <m:rPr>
                        <m:nor/>
                      </m:rPr>
                      <a:rPr lang="en-US" altLang="zh-CN" dirty="0"/>
                      <m:t>(</m:t>
                    </m:r>
                    <m:r>
                      <m:rPr>
                        <m:sty m:val="p"/>
                      </m:rPr>
                      <a:rPr lang="en-US" altLang="zh-CN" i="1" dirty="0" smtClean="0">
                        <a:latin typeface="Cambria Math" panose="02040503050406030204" pitchFamily="18" charset="0"/>
                      </a:rPr>
                      <m:t>P</m:t>
                    </m:r>
                    <m:r>
                      <m:rPr>
                        <m:nor/>
                      </m:rPr>
                      <a:rPr lang="en-US" altLang="zh-CN" dirty="0"/>
                      <m:t>(</m:t>
                    </m:r>
                    <m:r>
                      <m:rPr>
                        <m:nor/>
                      </m:rPr>
                      <a:rPr lang="zh-CN" altLang="en-US" dirty="0"/>
                      <m:t>𝑥</m:t>
                    </m:r>
                    <m:r>
                      <m:rPr>
                        <m:nor/>
                      </m:rPr>
                      <a:rPr lang="en-US" altLang="zh-CN" dirty="0"/>
                      <m:t>)</m:t>
                    </m:r>
                    <m:r>
                      <a:rPr lang="en-US" altLang="zh-CN" i="1" dirty="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Q</m:t>
                    </m:r>
                    <m:r>
                      <m:rPr>
                        <m:nor/>
                      </m:rPr>
                      <a:rPr lang="en-US" altLang="zh-CN" dirty="0">
                        <a:latin typeface="Cambria Math" panose="02040503050406030204" pitchFamily="18" charset="0"/>
                        <a:ea typeface="Cambria Math" panose="02040503050406030204" pitchFamily="18" charset="0"/>
                      </a:rPr>
                      <m:t>(</m:t>
                    </m:r>
                    <m:r>
                      <m:rPr>
                        <m:nor/>
                      </m:rPr>
                      <a:rPr lang="zh-CN" altLang="en-US" dirty="0"/>
                      <m:t>𝑥</m:t>
                    </m:r>
                    <m:r>
                      <m:rPr>
                        <m:nor/>
                      </m:rPr>
                      <a:rPr lang="en-US" altLang="zh-CN" dirty="0">
                        <a:latin typeface="Cambria Math" panose="02040503050406030204" pitchFamily="18" charset="0"/>
                        <a:ea typeface="Cambria Math" panose="02040503050406030204" pitchFamily="18" charset="0"/>
                      </a:rPr>
                      <m:t>)</m:t>
                    </m:r>
                    <m:r>
                      <m:rPr>
                        <m:nor/>
                      </m:rPr>
                      <a:rPr lang="en-US" altLang="zh-CN" dirty="0"/>
                      <m:t>)</m:t>
                    </m:r>
                  </m:oMath>
                </a14:m>
                <a:endParaRPr lang="en-US" dirty="0" smtClean="0"/>
              </a:p>
              <a:p>
                <a:pPr marL="0" indent="0">
                  <a:buNone/>
                </a:pPr>
                <a:r>
                  <a:rPr lang="en-US" altLang="zh-CN" dirty="0" smtClean="0">
                    <a:ea typeface="Cambria Math" panose="02040503050406030204" pitchFamily="18" charset="0"/>
                  </a:rPr>
                  <a:t>    </a:t>
                </a:r>
                <a14:m>
                  <m:oMath xmlns:m="http://schemas.openxmlformats.org/officeDocument/2006/math">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𝑄</m:t>
                    </m:r>
                    <m:r>
                      <m:rPr>
                        <m:nor/>
                      </m:rPr>
                      <a:rPr lang="en-US" altLang="zh-CN"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𝑎</m:t>
                    </m:r>
                    <m:r>
                      <m:rPr>
                        <m:nor/>
                      </m:rPr>
                      <a:rPr lang="en-US" altLang="zh-CN" dirty="0">
                        <a:latin typeface="Cambria Math" panose="02040503050406030204" pitchFamily="18" charset="0"/>
                        <a:ea typeface="Cambria Math" panose="02040503050406030204" pitchFamily="18" charset="0"/>
                      </a:rPr>
                      <m:t>)</m:t>
                    </m:r>
                    <m:r>
                      <m:rPr>
                        <m:nor/>
                      </m:rPr>
                      <a:rPr lang="en-US" altLang="zh-CN" b="0" i="0" dirty="0" smtClean="0">
                        <a:latin typeface="Cambria Math" panose="02040503050406030204" pitchFamily="18" charset="0"/>
                        <a:ea typeface="Cambria Math" panose="02040503050406030204" pitchFamily="18" charset="0"/>
                      </a:rPr>
                      <m:t>, </m:t>
                    </m:r>
                    <m:r>
                      <a:rPr lang="en-US" altLang="zh-CN" b="0" i="1" dirty="0" smtClean="0">
                        <a:latin typeface="Cambria Math" panose="02040503050406030204" pitchFamily="18" charset="0"/>
                        <a:ea typeface="Cambria Math" panose="02040503050406030204" pitchFamily="18" charset="0"/>
                      </a:rPr>
                      <m:t>𝑎</m:t>
                    </m:r>
                  </m:oMath>
                </a14:m>
                <a:r>
                  <a:rPr lang="zh-CN" altLang="en-US" dirty="0" smtClean="0"/>
                  <a:t>是论域中的一个特定元素</a:t>
                </a:r>
                <a:endParaRPr lang="en-US" altLang="zh-CN" dirty="0" smtClean="0"/>
              </a:p>
              <a:p>
                <a:pPr marL="0" indent="0">
                  <a:buNone/>
                </a:pPr>
                <a:r>
                  <a:rPr lang="zh-CN" altLang="en-US" dirty="0" smtClean="0"/>
                  <a:t>   </a:t>
                </a:r>
                <a14:m>
                  <m:oMath xmlns:m="http://schemas.openxmlformats.org/officeDocument/2006/math">
                    <m:r>
                      <a:rPr lang="zh-CN" altLang="en-US" i="1" dirty="0">
                        <a:latin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𝑃</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𝑎</m:t>
                    </m:r>
                    <m:r>
                      <a:rPr lang="en-US" altLang="zh-CN" b="0" i="1" dirty="0" smtClean="0">
                        <a:latin typeface="Cambria Math" panose="02040503050406030204" pitchFamily="18" charset="0"/>
                      </a:rPr>
                      <m:t>)</m:t>
                    </m:r>
                  </m:oMath>
                </a14:m>
                <a:endParaRPr lang="en-US" dirty="0"/>
              </a:p>
              <a:p>
                <a:pPr marL="393192" lvl="1" indent="0">
                  <a:buFont typeface="Wingdings" panose="05000000000000000000" pitchFamily="2" charset="2"/>
                  <a:buNone/>
                </a:pPr>
                <a:endParaRPr lang="en-US" dirty="0" smtClean="0"/>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595086" y="1088824"/>
                <a:ext cx="10987316" cy="5083376"/>
              </a:xfrm>
              <a:prstGeom prst="rect">
                <a:avLst/>
              </a:prstGeom>
              <a:blipFill>
                <a:blip r:embed="rId2"/>
                <a:stretch>
                  <a:fillRect l="-999" t="-2158"/>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8158987F-67D0-48D8-B7A2-9DA6FF720D04}"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39</a:t>
            </a:fld>
            <a:endParaRPr lang="zh-CN" altLang="en-US" dirty="0"/>
          </a:p>
        </p:txBody>
      </p:sp>
      <p:cxnSp>
        <p:nvCxnSpPr>
          <p:cNvPr id="12" name="直接连接符 11"/>
          <p:cNvCxnSpPr/>
          <p:nvPr/>
        </p:nvCxnSpPr>
        <p:spPr>
          <a:xfrm>
            <a:off x="1066800" y="2590800"/>
            <a:ext cx="533400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896731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4.6.1 </a:t>
            </a:r>
            <a:r>
              <a:rPr lang="zh-CN" altLang="en-US" dirty="0" smtClean="0"/>
              <a:t>引言</a:t>
            </a:r>
            <a:endParaRPr lang="en-US" dirty="0"/>
          </a:p>
        </p:txBody>
      </p:sp>
      <p:sp>
        <p:nvSpPr>
          <p:cNvPr id="3" name="Content Placeholder 2"/>
          <p:cNvSpPr>
            <a:spLocks noGrp="1"/>
          </p:cNvSpPr>
          <p:nvPr>
            <p:ph idx="1"/>
          </p:nvPr>
        </p:nvSpPr>
        <p:spPr/>
        <p:txBody>
          <a:bodyPr/>
          <a:lstStyle/>
          <a:p>
            <a:r>
              <a:rPr lang="zh-CN" altLang="en-US" dirty="0"/>
              <a:t>再回顾苏格拉底的</a:t>
            </a:r>
            <a:r>
              <a:rPr lang="zh-CN" altLang="en-US" dirty="0" smtClean="0"/>
              <a:t>例子</a:t>
            </a:r>
            <a:r>
              <a:rPr lang="en-US" altLang="zh-CN" dirty="0" smtClean="0"/>
              <a:t>:</a:t>
            </a:r>
          </a:p>
          <a:p>
            <a:r>
              <a:rPr lang="zh-CN" altLang="en-US" dirty="0" smtClean="0"/>
              <a:t>我们有两个前提</a:t>
            </a:r>
            <a:r>
              <a:rPr lang="en-US" dirty="0" smtClean="0"/>
              <a:t>:</a:t>
            </a:r>
          </a:p>
          <a:p>
            <a:pPr lvl="1"/>
            <a:r>
              <a:rPr lang="zh-CN" altLang="en-US" dirty="0" smtClean="0"/>
              <a:t>“所有人都是凡人”</a:t>
            </a:r>
            <a:endParaRPr lang="zh-CN" altLang="en-US" dirty="0"/>
          </a:p>
          <a:p>
            <a:pPr lvl="1"/>
            <a:r>
              <a:rPr lang="zh-CN" altLang="en-US" dirty="0"/>
              <a:t>“苏格拉底是人”</a:t>
            </a:r>
            <a:endParaRPr lang="en-US" dirty="0" smtClean="0"/>
          </a:p>
          <a:p>
            <a:r>
              <a:rPr lang="zh-CN" altLang="en-US" dirty="0" smtClean="0"/>
              <a:t>我们得到结论</a:t>
            </a:r>
            <a:r>
              <a:rPr lang="en-US" dirty="0" smtClean="0"/>
              <a:t>: </a:t>
            </a:r>
          </a:p>
          <a:p>
            <a:pPr lvl="1"/>
            <a:r>
              <a:rPr lang="zh-CN" altLang="en-US" dirty="0" smtClean="0"/>
              <a:t>“苏格拉底是凡人”</a:t>
            </a:r>
            <a:endParaRPr lang="en-US" dirty="0" smtClean="0"/>
          </a:p>
          <a:p>
            <a:r>
              <a:rPr lang="zh-CN" altLang="en-US" dirty="0"/>
              <a:t>我们如何通过前提来得到结论呢</a:t>
            </a:r>
            <a:r>
              <a:rPr lang="zh-CN" altLang="en-US" dirty="0" smtClean="0"/>
              <a:t>？</a:t>
            </a:r>
            <a:endParaRPr lang="en-US" dirty="0"/>
          </a:p>
        </p:txBody>
      </p:sp>
      <p:pic>
        <p:nvPicPr>
          <p:cNvPr id="8" name="图片 7"/>
          <p:cNvPicPr>
            <a:picLocks noChangeAspect="1"/>
          </p:cNvPicPr>
          <p:nvPr/>
        </p:nvPicPr>
        <p:blipFill>
          <a:blip r:embed="rId2"/>
          <a:stretch>
            <a:fillRect/>
          </a:stretch>
        </p:blipFill>
        <p:spPr>
          <a:xfrm>
            <a:off x="5973631" y="2819400"/>
            <a:ext cx="1189169" cy="1524000"/>
          </a:xfrm>
          <a:prstGeom prst="rect">
            <a:avLst/>
          </a:prstGeom>
        </p:spPr>
      </p:pic>
      <p:sp>
        <p:nvSpPr>
          <p:cNvPr id="9" name="日期占位符 8"/>
          <p:cNvSpPr>
            <a:spLocks noGrp="1"/>
          </p:cNvSpPr>
          <p:nvPr>
            <p:ph type="dt" sz="half" idx="10"/>
          </p:nvPr>
        </p:nvSpPr>
        <p:spPr/>
        <p:txBody>
          <a:bodyPr/>
          <a:lstStyle/>
          <a:p>
            <a:fld id="{972905E0-B16E-41A0-803E-FDDD59E3F1C2}" type="datetime1">
              <a:rPr lang="zh-CN" altLang="en-US" smtClean="0"/>
              <a:t>2024/11/5</a:t>
            </a:fld>
            <a:endParaRPr lang="zh-CN" altLang="en-US" dirty="0"/>
          </a:p>
        </p:txBody>
      </p:sp>
      <p:sp>
        <p:nvSpPr>
          <p:cNvPr id="11" name="灯片编号占位符 10"/>
          <p:cNvSpPr>
            <a:spLocks noGrp="1"/>
          </p:cNvSpPr>
          <p:nvPr>
            <p:ph type="sldNum" sz="quarter" idx="12"/>
          </p:nvPr>
        </p:nvSpPr>
        <p:spPr/>
        <p:txBody>
          <a:bodyPr/>
          <a:lstStyle/>
          <a:p>
            <a:fld id="{67913A8A-9EFB-4B5F-9CCB-3D21173FAA85}" type="slidenum">
              <a:rPr lang="zh-CN" altLang="en-US" smtClean="0"/>
              <a:pPr/>
              <a:t>4</a:t>
            </a:fld>
            <a:endParaRPr lang="zh-CN" altLang="en-US" dirty="0"/>
          </a:p>
        </p:txBody>
      </p:sp>
    </p:spTree>
    <p:extLst>
      <p:ext uri="{BB962C8B-B14F-4D97-AF65-F5344CB8AC3E}">
        <p14:creationId xmlns:p14="http://schemas.microsoft.com/office/powerpoint/2010/main" val="28538080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4.6.5 </a:t>
            </a:r>
            <a:r>
              <a:rPr lang="zh-CN" altLang="en-US" dirty="0" smtClean="0"/>
              <a:t>推理规则综合应用</a:t>
            </a:r>
            <a:endParaRPr lang="zh-CN" altLang="en-US" dirty="0"/>
          </a:p>
        </p:txBody>
      </p:sp>
      <p:sp>
        <p:nvSpPr>
          <p:cNvPr id="3" name="内容占位符 2"/>
          <p:cNvSpPr>
            <a:spLocks noGrp="1"/>
          </p:cNvSpPr>
          <p:nvPr>
            <p:ph idx="1"/>
          </p:nvPr>
        </p:nvSpPr>
        <p:spPr/>
        <p:txBody>
          <a:bodyPr/>
          <a:lstStyle/>
          <a:p>
            <a:r>
              <a:rPr lang="zh-CN" altLang="en-US" dirty="0" smtClean="0"/>
              <a:t>例</a:t>
            </a:r>
            <a:r>
              <a:rPr lang="en-US" altLang="zh-CN" dirty="0" smtClean="0"/>
              <a:t>: </a:t>
            </a:r>
            <a:r>
              <a:rPr lang="zh-CN" altLang="en-US" dirty="0" smtClean="0"/>
              <a:t>公安人员</a:t>
            </a:r>
            <a:r>
              <a:rPr lang="zh-CN" altLang="en-US" dirty="0"/>
              <a:t>审查了一起</a:t>
            </a:r>
            <a:r>
              <a:rPr lang="zh-CN" altLang="en-US" dirty="0" smtClean="0"/>
              <a:t>重大珠宝盗窃案</a:t>
            </a:r>
            <a:r>
              <a:rPr lang="en-US" altLang="zh-CN" dirty="0" smtClean="0"/>
              <a:t>, </a:t>
            </a:r>
            <a:r>
              <a:rPr lang="zh-CN" altLang="en-US" dirty="0" smtClean="0"/>
              <a:t>已获得以下</a:t>
            </a:r>
            <a:r>
              <a:rPr lang="zh-CN" altLang="en-US" dirty="0"/>
              <a:t>线索</a:t>
            </a:r>
            <a:r>
              <a:rPr lang="zh-CN" altLang="en-US" dirty="0" smtClean="0"/>
              <a:t>：</a:t>
            </a:r>
            <a:endParaRPr lang="en-US" altLang="zh-CN" dirty="0" smtClean="0"/>
          </a:p>
          <a:p>
            <a:pPr lvl="1"/>
            <a:r>
              <a:rPr lang="zh-CN" altLang="en-US" dirty="0"/>
              <a:t>（</a:t>
            </a:r>
            <a:r>
              <a:rPr lang="en-US" altLang="zh-CN" dirty="0"/>
              <a:t>1</a:t>
            </a:r>
            <a:r>
              <a:rPr lang="zh-CN" altLang="en-US" dirty="0"/>
              <a:t>）张三或者李四盗窃了</a:t>
            </a:r>
            <a:r>
              <a:rPr lang="zh-CN" altLang="en-US" dirty="0" smtClean="0"/>
              <a:t>珠宝</a:t>
            </a:r>
            <a:r>
              <a:rPr lang="en-US" altLang="zh-CN" dirty="0" smtClean="0"/>
              <a:t>;</a:t>
            </a:r>
            <a:endParaRPr lang="en-US" altLang="zh-CN" dirty="0"/>
          </a:p>
          <a:p>
            <a:pPr lvl="1"/>
            <a:r>
              <a:rPr lang="zh-CN" altLang="en-US" dirty="0"/>
              <a:t>（</a:t>
            </a:r>
            <a:r>
              <a:rPr lang="en-US" altLang="zh-CN" dirty="0"/>
              <a:t>2</a:t>
            </a:r>
            <a:r>
              <a:rPr lang="zh-CN" altLang="en-US" dirty="0"/>
              <a:t>）若李四的证词</a:t>
            </a:r>
            <a:r>
              <a:rPr lang="zh-CN" altLang="en-US" dirty="0" smtClean="0"/>
              <a:t>正确</a:t>
            </a:r>
            <a:r>
              <a:rPr lang="en-US" altLang="zh-CN" dirty="0" smtClean="0"/>
              <a:t>, </a:t>
            </a:r>
            <a:r>
              <a:rPr lang="zh-CN" altLang="en-US" dirty="0" smtClean="0"/>
              <a:t>则</a:t>
            </a:r>
            <a:r>
              <a:rPr lang="zh-CN" altLang="en-US" dirty="0"/>
              <a:t>商店午夜时灯管未</a:t>
            </a:r>
            <a:r>
              <a:rPr lang="zh-CN" altLang="en-US" dirty="0" smtClean="0"/>
              <a:t>灭</a:t>
            </a:r>
            <a:r>
              <a:rPr lang="en-US" altLang="zh-CN" dirty="0" smtClean="0"/>
              <a:t>;</a:t>
            </a:r>
            <a:endParaRPr lang="en-US" altLang="zh-CN" dirty="0"/>
          </a:p>
          <a:p>
            <a:pPr lvl="1"/>
            <a:r>
              <a:rPr lang="zh-CN" altLang="en-US" dirty="0"/>
              <a:t>（</a:t>
            </a:r>
            <a:r>
              <a:rPr lang="en-US" altLang="zh-CN" dirty="0"/>
              <a:t>3</a:t>
            </a:r>
            <a:r>
              <a:rPr lang="zh-CN" altLang="en-US" dirty="0"/>
              <a:t>）若张三盗窃了</a:t>
            </a:r>
            <a:r>
              <a:rPr lang="zh-CN" altLang="en-US" dirty="0" smtClean="0"/>
              <a:t>珠宝</a:t>
            </a:r>
            <a:r>
              <a:rPr lang="en-US" altLang="zh-CN" dirty="0" smtClean="0"/>
              <a:t>, </a:t>
            </a:r>
            <a:r>
              <a:rPr lang="zh-CN" altLang="en-US" dirty="0" smtClean="0"/>
              <a:t>则</a:t>
            </a:r>
            <a:r>
              <a:rPr lang="zh-CN" altLang="en-US" dirty="0"/>
              <a:t>作案时间不可能发生在午夜</a:t>
            </a:r>
            <a:r>
              <a:rPr lang="zh-CN" altLang="en-US" dirty="0" smtClean="0"/>
              <a:t>前</a:t>
            </a:r>
            <a:r>
              <a:rPr lang="en-US" altLang="zh-CN" dirty="0" smtClean="0"/>
              <a:t>;</a:t>
            </a:r>
            <a:endParaRPr lang="en-US" altLang="zh-CN" dirty="0"/>
          </a:p>
          <a:p>
            <a:pPr lvl="1"/>
            <a:r>
              <a:rPr lang="zh-CN" altLang="en-US" dirty="0"/>
              <a:t>（</a:t>
            </a:r>
            <a:r>
              <a:rPr lang="en-US" altLang="zh-CN" dirty="0"/>
              <a:t>4</a:t>
            </a:r>
            <a:r>
              <a:rPr lang="zh-CN" altLang="en-US" dirty="0"/>
              <a:t>）若李四的证词不</a:t>
            </a:r>
            <a:r>
              <a:rPr lang="zh-CN" altLang="en-US" dirty="0" smtClean="0"/>
              <a:t>正确</a:t>
            </a:r>
            <a:r>
              <a:rPr lang="en-US" altLang="zh-CN" dirty="0" smtClean="0"/>
              <a:t>, </a:t>
            </a:r>
            <a:r>
              <a:rPr lang="zh-CN" altLang="en-US" dirty="0" smtClean="0"/>
              <a:t>则</a:t>
            </a:r>
            <a:r>
              <a:rPr lang="zh-CN" altLang="en-US" dirty="0"/>
              <a:t>作案时间发生在午夜</a:t>
            </a:r>
            <a:r>
              <a:rPr lang="zh-CN" altLang="en-US" dirty="0" smtClean="0"/>
              <a:t>前</a:t>
            </a:r>
            <a:r>
              <a:rPr lang="en-US" altLang="zh-CN" dirty="0" smtClean="0"/>
              <a:t>;</a:t>
            </a:r>
            <a:endParaRPr lang="en-US" altLang="zh-CN" dirty="0"/>
          </a:p>
          <a:p>
            <a:pPr lvl="1"/>
            <a:r>
              <a:rPr lang="zh-CN" altLang="en-US" dirty="0"/>
              <a:t>（</a:t>
            </a:r>
            <a:r>
              <a:rPr lang="en-US" altLang="zh-CN" dirty="0"/>
              <a:t>5</a:t>
            </a:r>
            <a:r>
              <a:rPr lang="zh-CN" altLang="en-US" dirty="0"/>
              <a:t>）午夜时商店的灯光灭</a:t>
            </a:r>
            <a:r>
              <a:rPr lang="zh-CN" altLang="en-US" dirty="0" smtClean="0"/>
              <a:t>了</a:t>
            </a:r>
            <a:r>
              <a:rPr lang="en-US" altLang="zh-CN" dirty="0" smtClean="0"/>
              <a:t>.</a:t>
            </a:r>
            <a:endParaRPr lang="en-US" altLang="zh-CN" dirty="0"/>
          </a:p>
          <a:p>
            <a:pPr marL="0" indent="0">
              <a:buNone/>
            </a:pPr>
            <a:r>
              <a:rPr lang="zh-CN" altLang="en-US" dirty="0" smtClean="0"/>
              <a:t>       请问</a:t>
            </a:r>
            <a:r>
              <a:rPr lang="zh-CN" altLang="en-US" dirty="0"/>
              <a:t>张三和李四谁该受到法律的制裁？</a:t>
            </a:r>
          </a:p>
        </p:txBody>
      </p:sp>
      <p:sp>
        <p:nvSpPr>
          <p:cNvPr id="4" name="日期占位符 3"/>
          <p:cNvSpPr>
            <a:spLocks noGrp="1"/>
          </p:cNvSpPr>
          <p:nvPr>
            <p:ph type="dt" sz="half" idx="10"/>
          </p:nvPr>
        </p:nvSpPr>
        <p:spPr/>
        <p:txBody>
          <a:bodyPr/>
          <a:lstStyle/>
          <a:p>
            <a:fld id="{05D9663A-65D6-49D9-8189-9372AD5368D8}"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40</a:t>
            </a:fld>
            <a:endParaRPr lang="zh-CN" altLang="en-US" dirty="0"/>
          </a:p>
        </p:txBody>
      </p:sp>
    </p:spTree>
    <p:extLst>
      <p:ext uri="{BB962C8B-B14F-4D97-AF65-F5344CB8AC3E}">
        <p14:creationId xmlns:p14="http://schemas.microsoft.com/office/powerpoint/2010/main" val="30869284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4.6.5 </a:t>
            </a:r>
            <a:r>
              <a:rPr lang="zh-CN" altLang="en-US" dirty="0" smtClean="0"/>
              <a:t>推理规则综合应用</a:t>
            </a:r>
            <a:endParaRPr lang="zh-CN" altLang="en-US" dirty="0"/>
          </a:p>
        </p:txBody>
      </p:sp>
      <p:sp>
        <p:nvSpPr>
          <p:cNvPr id="3" name="内容占位符 2"/>
          <p:cNvSpPr>
            <a:spLocks noGrp="1"/>
          </p:cNvSpPr>
          <p:nvPr>
            <p:ph idx="1"/>
          </p:nvPr>
        </p:nvSpPr>
        <p:spPr/>
        <p:txBody>
          <a:bodyPr>
            <a:normAutofit/>
          </a:bodyPr>
          <a:lstStyle/>
          <a:p>
            <a:r>
              <a:rPr lang="zh-CN" altLang="en-US" dirty="0" smtClean="0"/>
              <a:t>例</a:t>
            </a:r>
            <a:r>
              <a:rPr lang="en-US" altLang="zh-CN" dirty="0" smtClean="0"/>
              <a:t>: </a:t>
            </a:r>
            <a:r>
              <a:rPr lang="zh-CN" altLang="en-US" dirty="0" smtClean="0"/>
              <a:t>公安人员</a:t>
            </a:r>
            <a:r>
              <a:rPr lang="zh-CN" altLang="en-US" dirty="0"/>
              <a:t>审查了一起</a:t>
            </a:r>
            <a:r>
              <a:rPr lang="zh-CN" altLang="en-US" dirty="0" smtClean="0"/>
              <a:t>重大珠宝盗窃案</a:t>
            </a:r>
            <a:r>
              <a:rPr lang="en-US" altLang="zh-CN" dirty="0" smtClean="0"/>
              <a:t>, </a:t>
            </a:r>
            <a:r>
              <a:rPr lang="zh-CN" altLang="en-US" dirty="0" smtClean="0"/>
              <a:t>已获得以下</a:t>
            </a:r>
            <a:r>
              <a:rPr lang="zh-CN" altLang="en-US" dirty="0"/>
              <a:t>线索</a:t>
            </a:r>
            <a:r>
              <a:rPr lang="zh-CN" altLang="en-US" dirty="0" smtClean="0"/>
              <a:t>：</a:t>
            </a:r>
            <a:endParaRPr lang="en-US" altLang="zh-CN" dirty="0" smtClean="0"/>
          </a:p>
          <a:p>
            <a:pPr lvl="1"/>
            <a:r>
              <a:rPr lang="zh-CN" altLang="en-US" dirty="0"/>
              <a:t>（</a:t>
            </a:r>
            <a:r>
              <a:rPr lang="en-US" altLang="zh-CN" dirty="0"/>
              <a:t>1</a:t>
            </a:r>
            <a:r>
              <a:rPr lang="zh-CN" altLang="en-US" dirty="0"/>
              <a:t>）张三或者李四盗窃了</a:t>
            </a:r>
            <a:r>
              <a:rPr lang="zh-CN" altLang="en-US" dirty="0" smtClean="0"/>
              <a:t>珠宝</a:t>
            </a:r>
            <a:r>
              <a:rPr lang="en-US" altLang="zh-CN" dirty="0" smtClean="0"/>
              <a:t>;</a:t>
            </a:r>
            <a:endParaRPr lang="en-US" altLang="zh-CN" dirty="0"/>
          </a:p>
          <a:p>
            <a:pPr lvl="1"/>
            <a:r>
              <a:rPr lang="zh-CN" altLang="en-US" dirty="0"/>
              <a:t>（</a:t>
            </a:r>
            <a:r>
              <a:rPr lang="en-US" altLang="zh-CN" dirty="0"/>
              <a:t>2</a:t>
            </a:r>
            <a:r>
              <a:rPr lang="zh-CN" altLang="en-US" dirty="0"/>
              <a:t>）若李四的证词</a:t>
            </a:r>
            <a:r>
              <a:rPr lang="zh-CN" altLang="en-US" dirty="0" smtClean="0"/>
              <a:t>正确</a:t>
            </a:r>
            <a:r>
              <a:rPr lang="en-US" altLang="zh-CN" dirty="0" smtClean="0"/>
              <a:t>, </a:t>
            </a:r>
            <a:r>
              <a:rPr lang="zh-CN" altLang="en-US" dirty="0" smtClean="0"/>
              <a:t>则</a:t>
            </a:r>
            <a:r>
              <a:rPr lang="zh-CN" altLang="en-US" dirty="0"/>
              <a:t>商店午夜时灯管未</a:t>
            </a:r>
            <a:r>
              <a:rPr lang="zh-CN" altLang="en-US" dirty="0" smtClean="0"/>
              <a:t>灭</a:t>
            </a:r>
            <a:r>
              <a:rPr lang="en-US" altLang="zh-CN" dirty="0" smtClean="0"/>
              <a:t>;</a:t>
            </a:r>
            <a:endParaRPr lang="en-US" altLang="zh-CN" dirty="0"/>
          </a:p>
          <a:p>
            <a:pPr lvl="1"/>
            <a:r>
              <a:rPr lang="zh-CN" altLang="en-US" dirty="0"/>
              <a:t>（</a:t>
            </a:r>
            <a:r>
              <a:rPr lang="en-US" altLang="zh-CN" dirty="0"/>
              <a:t>3</a:t>
            </a:r>
            <a:r>
              <a:rPr lang="zh-CN" altLang="en-US" dirty="0"/>
              <a:t>）若张三盗窃了</a:t>
            </a:r>
            <a:r>
              <a:rPr lang="zh-CN" altLang="en-US" dirty="0" smtClean="0"/>
              <a:t>珠宝</a:t>
            </a:r>
            <a:r>
              <a:rPr lang="en-US" altLang="zh-CN" dirty="0" smtClean="0"/>
              <a:t>, </a:t>
            </a:r>
            <a:r>
              <a:rPr lang="zh-CN" altLang="en-US" dirty="0" smtClean="0"/>
              <a:t>则</a:t>
            </a:r>
            <a:r>
              <a:rPr lang="zh-CN" altLang="en-US" dirty="0"/>
              <a:t>作案时间不可能发生在午夜</a:t>
            </a:r>
            <a:r>
              <a:rPr lang="zh-CN" altLang="en-US" dirty="0" smtClean="0"/>
              <a:t>前</a:t>
            </a:r>
            <a:r>
              <a:rPr lang="en-US" altLang="zh-CN" dirty="0" smtClean="0"/>
              <a:t>;</a:t>
            </a:r>
            <a:endParaRPr lang="en-US" altLang="zh-CN" dirty="0"/>
          </a:p>
          <a:p>
            <a:pPr lvl="1"/>
            <a:r>
              <a:rPr lang="zh-CN" altLang="en-US" dirty="0"/>
              <a:t>（</a:t>
            </a:r>
            <a:r>
              <a:rPr lang="en-US" altLang="zh-CN" dirty="0"/>
              <a:t>4</a:t>
            </a:r>
            <a:r>
              <a:rPr lang="zh-CN" altLang="en-US" dirty="0"/>
              <a:t>）若李四的证词不</a:t>
            </a:r>
            <a:r>
              <a:rPr lang="zh-CN" altLang="en-US" dirty="0" smtClean="0"/>
              <a:t>正确</a:t>
            </a:r>
            <a:r>
              <a:rPr lang="en-US" altLang="zh-CN" dirty="0" smtClean="0"/>
              <a:t>, </a:t>
            </a:r>
            <a:r>
              <a:rPr lang="zh-CN" altLang="en-US" dirty="0" smtClean="0"/>
              <a:t>则</a:t>
            </a:r>
            <a:r>
              <a:rPr lang="zh-CN" altLang="en-US" dirty="0"/>
              <a:t>作案时间发生在午夜</a:t>
            </a:r>
            <a:r>
              <a:rPr lang="zh-CN" altLang="en-US" dirty="0" smtClean="0"/>
              <a:t>前</a:t>
            </a:r>
            <a:r>
              <a:rPr lang="en-US" altLang="zh-CN" dirty="0" smtClean="0"/>
              <a:t>;</a:t>
            </a:r>
            <a:endParaRPr lang="en-US" altLang="zh-CN" dirty="0"/>
          </a:p>
          <a:p>
            <a:pPr lvl="1"/>
            <a:r>
              <a:rPr lang="zh-CN" altLang="en-US" dirty="0"/>
              <a:t>（</a:t>
            </a:r>
            <a:r>
              <a:rPr lang="en-US" altLang="zh-CN" dirty="0"/>
              <a:t>5</a:t>
            </a:r>
            <a:r>
              <a:rPr lang="zh-CN" altLang="en-US" dirty="0"/>
              <a:t>）午夜时商店的灯光灭</a:t>
            </a:r>
            <a:r>
              <a:rPr lang="zh-CN" altLang="en-US" dirty="0" smtClean="0"/>
              <a:t>了</a:t>
            </a:r>
            <a:r>
              <a:rPr lang="en-US" altLang="zh-CN" dirty="0" smtClean="0"/>
              <a:t>.</a:t>
            </a:r>
            <a:endParaRPr lang="en-US" altLang="zh-CN" dirty="0"/>
          </a:p>
          <a:p>
            <a:pPr marL="0" indent="0">
              <a:buNone/>
            </a:pPr>
            <a:r>
              <a:rPr lang="zh-CN" altLang="en-US" dirty="0" smtClean="0"/>
              <a:t>       请问</a:t>
            </a:r>
            <a:r>
              <a:rPr lang="zh-CN" altLang="en-US" dirty="0"/>
              <a:t>张三和</a:t>
            </a:r>
            <a:r>
              <a:rPr lang="zh-CN" altLang="en-US" dirty="0" smtClean="0"/>
              <a:t>李四谁该受到法律的制裁？</a:t>
            </a:r>
            <a:endParaRPr lang="en-US" altLang="zh-CN" dirty="0" smtClean="0"/>
          </a:p>
          <a:p>
            <a:pPr lvl="0"/>
            <a:r>
              <a:rPr lang="zh-CN" altLang="en-US" dirty="0" smtClean="0">
                <a:solidFill>
                  <a:prstClr val="black"/>
                </a:solidFill>
              </a:rPr>
              <a:t>解</a:t>
            </a:r>
            <a:r>
              <a:rPr lang="en-US" altLang="zh-CN" dirty="0" smtClean="0">
                <a:solidFill>
                  <a:prstClr val="black"/>
                </a:solidFill>
              </a:rPr>
              <a:t>:</a:t>
            </a:r>
            <a:r>
              <a:rPr lang="zh-CN" altLang="en-US" dirty="0">
                <a:solidFill>
                  <a:prstClr val="black"/>
                </a:solidFill>
              </a:rPr>
              <a:t>李四是</a:t>
            </a:r>
            <a:r>
              <a:rPr lang="zh-CN" altLang="en-US" dirty="0" smtClean="0">
                <a:solidFill>
                  <a:prstClr val="black"/>
                </a:solidFill>
              </a:rPr>
              <a:t>盗窃犯</a:t>
            </a:r>
            <a:r>
              <a:rPr lang="en-US" altLang="zh-CN" dirty="0" smtClean="0">
                <a:solidFill>
                  <a:prstClr val="black"/>
                </a:solidFill>
              </a:rPr>
              <a:t>. </a:t>
            </a:r>
            <a:r>
              <a:rPr lang="zh-CN" altLang="en-US" dirty="0" smtClean="0">
                <a:solidFill>
                  <a:prstClr val="black"/>
                </a:solidFill>
              </a:rPr>
              <a:t>设</a:t>
            </a:r>
            <a:r>
              <a:rPr lang="en-US" altLang="zh-CN" dirty="0" smtClean="0">
                <a:solidFill>
                  <a:prstClr val="black"/>
                </a:solidFill>
              </a:rPr>
              <a:t>A:</a:t>
            </a:r>
            <a:r>
              <a:rPr lang="zh-CN" altLang="en-US" dirty="0" smtClean="0">
                <a:solidFill>
                  <a:prstClr val="black"/>
                </a:solidFill>
              </a:rPr>
              <a:t>张</a:t>
            </a:r>
            <a:r>
              <a:rPr lang="zh-CN" altLang="en-US" dirty="0">
                <a:solidFill>
                  <a:prstClr val="black"/>
                </a:solidFill>
              </a:rPr>
              <a:t>三</a:t>
            </a:r>
            <a:r>
              <a:rPr lang="zh-CN" altLang="en-US" dirty="0" smtClean="0">
                <a:solidFill>
                  <a:prstClr val="black"/>
                </a:solidFill>
              </a:rPr>
              <a:t>盗窃珠宝</a:t>
            </a:r>
            <a:r>
              <a:rPr lang="en-US" altLang="zh-CN" dirty="0" smtClean="0">
                <a:solidFill>
                  <a:prstClr val="black"/>
                </a:solidFill>
              </a:rPr>
              <a:t>; B: </a:t>
            </a:r>
            <a:r>
              <a:rPr lang="zh-CN" altLang="en-US" dirty="0" smtClean="0">
                <a:solidFill>
                  <a:prstClr val="black"/>
                </a:solidFill>
              </a:rPr>
              <a:t>李四盗窃珠宝</a:t>
            </a:r>
            <a:r>
              <a:rPr lang="en-US" altLang="zh-CN" dirty="0" smtClean="0">
                <a:solidFill>
                  <a:prstClr val="black"/>
                </a:solidFill>
              </a:rPr>
              <a:t>; C:</a:t>
            </a:r>
            <a:r>
              <a:rPr lang="zh-CN" altLang="en-US" dirty="0" smtClean="0">
                <a:solidFill>
                  <a:prstClr val="black"/>
                </a:solidFill>
              </a:rPr>
              <a:t>李四</a:t>
            </a:r>
            <a:r>
              <a:rPr lang="zh-CN" altLang="en-US" dirty="0">
                <a:solidFill>
                  <a:prstClr val="black"/>
                </a:solidFill>
              </a:rPr>
              <a:t>的证词</a:t>
            </a:r>
            <a:r>
              <a:rPr lang="zh-CN" altLang="en-US" dirty="0" smtClean="0">
                <a:solidFill>
                  <a:prstClr val="black"/>
                </a:solidFill>
              </a:rPr>
              <a:t>正确</a:t>
            </a:r>
            <a:r>
              <a:rPr lang="en-US" altLang="zh-CN" dirty="0" smtClean="0">
                <a:solidFill>
                  <a:prstClr val="black"/>
                </a:solidFill>
              </a:rPr>
              <a:t>; D:</a:t>
            </a:r>
            <a:r>
              <a:rPr lang="zh-CN" altLang="en-US" dirty="0" smtClean="0">
                <a:solidFill>
                  <a:prstClr val="black"/>
                </a:solidFill>
              </a:rPr>
              <a:t>商店</a:t>
            </a:r>
            <a:r>
              <a:rPr lang="zh-CN" altLang="en-US" dirty="0">
                <a:solidFill>
                  <a:prstClr val="black"/>
                </a:solidFill>
              </a:rPr>
              <a:t>午夜时灯管未</a:t>
            </a:r>
            <a:r>
              <a:rPr lang="zh-CN" altLang="en-US" dirty="0" smtClean="0">
                <a:solidFill>
                  <a:prstClr val="black"/>
                </a:solidFill>
              </a:rPr>
              <a:t>灭</a:t>
            </a:r>
            <a:r>
              <a:rPr lang="en-US" altLang="zh-CN" dirty="0" smtClean="0">
                <a:solidFill>
                  <a:prstClr val="black"/>
                </a:solidFill>
              </a:rPr>
              <a:t>; E:</a:t>
            </a:r>
            <a:r>
              <a:rPr lang="zh-CN" altLang="en-US" dirty="0" smtClean="0">
                <a:solidFill>
                  <a:prstClr val="black"/>
                </a:solidFill>
              </a:rPr>
              <a:t>作案</a:t>
            </a:r>
            <a:r>
              <a:rPr lang="zh-CN" altLang="en-US" dirty="0">
                <a:solidFill>
                  <a:prstClr val="black"/>
                </a:solidFill>
              </a:rPr>
              <a:t>时间发生在午夜</a:t>
            </a:r>
            <a:r>
              <a:rPr lang="zh-CN" altLang="en-US" dirty="0" smtClean="0">
                <a:solidFill>
                  <a:prstClr val="black"/>
                </a:solidFill>
              </a:rPr>
              <a:t>前</a:t>
            </a:r>
            <a:r>
              <a:rPr lang="en-US" altLang="zh-CN" dirty="0" smtClean="0">
                <a:solidFill>
                  <a:prstClr val="black"/>
                </a:solidFill>
              </a:rPr>
              <a:t>. </a:t>
            </a:r>
            <a:r>
              <a:rPr lang="zh-CN" altLang="en-US" dirty="0" smtClean="0">
                <a:solidFill>
                  <a:prstClr val="black"/>
                </a:solidFill>
              </a:rPr>
              <a:t>符号化为</a:t>
            </a:r>
            <a:r>
              <a:rPr lang="en-US" altLang="zh-CN" dirty="0" smtClean="0">
                <a:solidFill>
                  <a:prstClr val="black"/>
                </a:solidFill>
              </a:rPr>
              <a:t>(A </a:t>
            </a:r>
            <a:r>
              <a:rPr lang="en-US" altLang="zh-CN" dirty="0">
                <a:solidFill>
                  <a:prstClr val="black"/>
                </a:solidFill>
              </a:rPr>
              <a:t>∨ </a:t>
            </a:r>
            <a:r>
              <a:rPr lang="en-US" altLang="zh-CN" dirty="0" smtClean="0">
                <a:solidFill>
                  <a:prstClr val="black"/>
                </a:solidFill>
              </a:rPr>
              <a:t>B)</a:t>
            </a:r>
            <a:r>
              <a:rPr lang="zh-CN" altLang="en-US" dirty="0" smtClean="0">
                <a:solidFill>
                  <a:prstClr val="black"/>
                </a:solidFill>
              </a:rPr>
              <a:t>∧</a:t>
            </a:r>
            <a:r>
              <a:rPr lang="en-US" altLang="zh-CN" dirty="0" smtClean="0">
                <a:solidFill>
                  <a:prstClr val="black"/>
                </a:solidFill>
              </a:rPr>
              <a:t>(C </a:t>
            </a:r>
            <a:r>
              <a:rPr lang="en-US" altLang="zh-CN" dirty="0">
                <a:solidFill>
                  <a:prstClr val="black"/>
                </a:solidFill>
              </a:rPr>
              <a:t>→ </a:t>
            </a:r>
            <a:r>
              <a:rPr lang="en-US" altLang="zh-CN" dirty="0" smtClean="0">
                <a:solidFill>
                  <a:prstClr val="black"/>
                </a:solidFill>
              </a:rPr>
              <a:t>D)</a:t>
            </a:r>
            <a:r>
              <a:rPr lang="zh-CN" altLang="en-US" dirty="0" smtClean="0">
                <a:solidFill>
                  <a:prstClr val="black"/>
                </a:solidFill>
              </a:rPr>
              <a:t>∧</a:t>
            </a:r>
            <a:r>
              <a:rPr lang="en-US" altLang="zh-CN" dirty="0" smtClean="0">
                <a:solidFill>
                  <a:prstClr val="black"/>
                </a:solidFill>
              </a:rPr>
              <a:t>(A </a:t>
            </a:r>
            <a:r>
              <a:rPr lang="en-US" altLang="zh-CN" dirty="0">
                <a:solidFill>
                  <a:prstClr val="black"/>
                </a:solidFill>
              </a:rPr>
              <a:t>→ ¬</a:t>
            </a:r>
            <a:r>
              <a:rPr lang="en-US" altLang="zh-CN" dirty="0" smtClean="0">
                <a:solidFill>
                  <a:prstClr val="black"/>
                </a:solidFill>
              </a:rPr>
              <a:t>E)</a:t>
            </a:r>
            <a:r>
              <a:rPr lang="zh-CN" altLang="en-US" dirty="0" smtClean="0">
                <a:solidFill>
                  <a:prstClr val="black"/>
                </a:solidFill>
              </a:rPr>
              <a:t>∧</a:t>
            </a:r>
            <a:r>
              <a:rPr lang="en-US" altLang="zh-CN" dirty="0" smtClean="0">
                <a:solidFill>
                  <a:prstClr val="black"/>
                </a:solidFill>
              </a:rPr>
              <a:t>(¬</a:t>
            </a:r>
            <a:r>
              <a:rPr lang="en-US" altLang="zh-CN" dirty="0">
                <a:solidFill>
                  <a:prstClr val="black"/>
                </a:solidFill>
              </a:rPr>
              <a:t>C → </a:t>
            </a:r>
            <a:r>
              <a:rPr lang="en-US" altLang="zh-CN" dirty="0" smtClean="0">
                <a:solidFill>
                  <a:prstClr val="black"/>
                </a:solidFill>
              </a:rPr>
              <a:t>E)</a:t>
            </a:r>
            <a:r>
              <a:rPr lang="zh-CN" altLang="en-US" dirty="0" smtClean="0">
                <a:solidFill>
                  <a:prstClr val="black"/>
                </a:solidFill>
              </a:rPr>
              <a:t>∧</a:t>
            </a:r>
            <a:r>
              <a:rPr lang="en-US" altLang="zh-CN" dirty="0" smtClean="0">
                <a:solidFill>
                  <a:prstClr val="black"/>
                </a:solidFill>
              </a:rPr>
              <a:t>¬D, </a:t>
            </a:r>
            <a:r>
              <a:rPr lang="zh-CN" altLang="en-US" dirty="0" smtClean="0">
                <a:solidFill>
                  <a:prstClr val="black"/>
                </a:solidFill>
              </a:rPr>
              <a:t>推理得到结论</a:t>
            </a:r>
            <a:r>
              <a:rPr lang="en-US" altLang="zh-CN" dirty="0" smtClean="0">
                <a:solidFill>
                  <a:prstClr val="black"/>
                </a:solidFill>
              </a:rPr>
              <a:t>A</a:t>
            </a:r>
            <a:r>
              <a:rPr lang="zh-CN" altLang="en-US" dirty="0" smtClean="0">
                <a:solidFill>
                  <a:prstClr val="black"/>
                </a:solidFill>
              </a:rPr>
              <a:t>或</a:t>
            </a:r>
            <a:r>
              <a:rPr lang="en-US" altLang="zh-CN" dirty="0" smtClean="0">
                <a:solidFill>
                  <a:prstClr val="black"/>
                </a:solidFill>
              </a:rPr>
              <a:t>B.</a:t>
            </a:r>
            <a:endParaRPr lang="en-US" altLang="zh-CN" dirty="0">
              <a:solidFill>
                <a:prstClr val="black"/>
              </a:solidFill>
            </a:endParaRPr>
          </a:p>
          <a:p>
            <a:pPr marL="0" indent="0">
              <a:buNone/>
            </a:pPr>
            <a:endParaRPr lang="zh-CN" altLang="en-US" dirty="0"/>
          </a:p>
        </p:txBody>
      </p:sp>
      <p:sp>
        <p:nvSpPr>
          <p:cNvPr id="4" name="日期占位符 3"/>
          <p:cNvSpPr>
            <a:spLocks noGrp="1"/>
          </p:cNvSpPr>
          <p:nvPr>
            <p:ph type="dt" sz="half" idx="10"/>
          </p:nvPr>
        </p:nvSpPr>
        <p:spPr/>
        <p:txBody>
          <a:bodyPr/>
          <a:lstStyle/>
          <a:p>
            <a:fld id="{05D9663A-65D6-49D9-8189-9372AD5368D8}"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41</a:t>
            </a:fld>
            <a:endParaRPr lang="zh-CN" altLang="en-US" dirty="0"/>
          </a:p>
        </p:txBody>
      </p:sp>
    </p:spTree>
    <p:extLst>
      <p:ext uri="{BB962C8B-B14F-4D97-AF65-F5344CB8AC3E}">
        <p14:creationId xmlns:p14="http://schemas.microsoft.com/office/powerpoint/2010/main" val="32493880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4.6.5 </a:t>
            </a:r>
            <a:r>
              <a:rPr lang="zh-CN" altLang="en-US" dirty="0" smtClean="0"/>
              <a:t>推理规则综合应用</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0"/>
                <a:r>
                  <a:rPr lang="zh-CN" altLang="en-US" dirty="0" smtClean="0">
                    <a:solidFill>
                      <a:prstClr val="black"/>
                    </a:solidFill>
                  </a:rPr>
                  <a:t>解</a:t>
                </a:r>
                <a:r>
                  <a:rPr lang="en-US" altLang="zh-CN" dirty="0" smtClean="0">
                    <a:solidFill>
                      <a:prstClr val="black"/>
                    </a:solidFill>
                  </a:rPr>
                  <a:t>(</a:t>
                </a:r>
                <a:r>
                  <a:rPr lang="zh-CN" altLang="en-US" dirty="0" smtClean="0">
                    <a:solidFill>
                      <a:prstClr val="black"/>
                    </a:solidFill>
                  </a:rPr>
                  <a:t>续</a:t>
                </a:r>
                <a:r>
                  <a:rPr lang="en-US" altLang="zh-CN" dirty="0" smtClean="0">
                    <a:solidFill>
                      <a:prstClr val="black"/>
                    </a:solidFill>
                  </a:rPr>
                  <a:t>): </a:t>
                </a:r>
              </a:p>
              <a:p>
                <a:pPr marL="393192" lvl="1" indent="0">
                  <a:buNone/>
                </a:pPr>
                <a:r>
                  <a:rPr lang="zh-CN" altLang="en-US" dirty="0"/>
                  <a:t>步骤</a:t>
                </a:r>
                <a:r>
                  <a:rPr lang="en-US" altLang="zh-CN" dirty="0"/>
                  <a:t>			</a:t>
                </a:r>
                <a:r>
                  <a:rPr lang="zh-CN" altLang="en-US" dirty="0"/>
                  <a:t>理由</a:t>
                </a:r>
                <a:endParaRPr lang="en-US" altLang="zh-CN" dirty="0"/>
              </a:p>
              <a:p>
                <a:pPr lvl="1"/>
                <a:r>
                  <a:rPr lang="en-US" altLang="zh-CN" dirty="0"/>
                  <a:t>1.</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𝐷</m:t>
                    </m:r>
                  </m:oMath>
                </a14:m>
                <a:r>
                  <a:rPr lang="en-US" altLang="zh-CN" dirty="0"/>
                  <a:t>	</a:t>
                </a:r>
                <a:r>
                  <a:rPr lang="en-US" altLang="zh-CN" dirty="0" smtClean="0"/>
                  <a:t>		</a:t>
                </a:r>
                <a:r>
                  <a:rPr lang="zh-CN" altLang="en-US" dirty="0" smtClean="0"/>
                  <a:t>前提</a:t>
                </a:r>
                <a:r>
                  <a:rPr lang="zh-CN" altLang="en-US" dirty="0"/>
                  <a:t>引入</a:t>
                </a:r>
                <a:endParaRPr lang="en-US" altLang="zh-CN" dirty="0"/>
              </a:p>
              <a:p>
                <a:pPr lvl="1"/>
                <a:r>
                  <a:rPr lang="en-US" altLang="zh-CN" dirty="0"/>
                  <a:t>2.</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𝐷</m:t>
                    </m:r>
                    <m:r>
                      <a:rPr lang="en-US" altLang="zh-CN" i="1" dirty="0">
                        <a:latin typeface="Cambria Math" panose="02040503050406030204" pitchFamily="18" charset="0"/>
                      </a:rPr>
                      <m:t> </m:t>
                    </m:r>
                  </m:oMath>
                </a14:m>
                <a:r>
                  <a:rPr lang="en-US" altLang="zh-CN" dirty="0"/>
                  <a:t>		</a:t>
                </a:r>
                <a:r>
                  <a:rPr lang="en-US" altLang="zh-CN" dirty="0" smtClean="0"/>
                  <a:t>	</a:t>
                </a:r>
                <a:r>
                  <a:rPr lang="zh-CN" altLang="en-US" dirty="0" smtClean="0"/>
                  <a:t>前提</a:t>
                </a:r>
                <a:r>
                  <a:rPr lang="zh-CN" altLang="en-US" dirty="0"/>
                  <a:t>引入</a:t>
                </a:r>
                <a:endParaRPr lang="en-US" altLang="zh-CN" dirty="0"/>
              </a:p>
              <a:p>
                <a:pPr lvl="1"/>
                <a:r>
                  <a:rPr lang="en-US" altLang="zh-CN" dirty="0"/>
                  <a:t>3.</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𝐶</m:t>
                    </m:r>
                  </m:oMath>
                </a14:m>
                <a:r>
                  <a:rPr lang="en-US" altLang="zh-CN" dirty="0"/>
                  <a:t>			</a:t>
                </a:r>
                <a:r>
                  <a:rPr lang="zh-CN" altLang="en-US" dirty="0"/>
                  <a:t>取拒</a:t>
                </a:r>
                <a:r>
                  <a:rPr lang="zh-CN" altLang="en-US" dirty="0" smtClean="0"/>
                  <a:t>式</a:t>
                </a:r>
                <a:r>
                  <a:rPr lang="en-US" altLang="zh-CN" dirty="0" smtClean="0"/>
                  <a:t>, </a:t>
                </a:r>
                <a:r>
                  <a:rPr lang="zh-CN" altLang="en-US" dirty="0" smtClean="0"/>
                  <a:t>用步骤</a:t>
                </a:r>
                <a:r>
                  <a:rPr lang="en-US" altLang="zh-CN" dirty="0" smtClean="0"/>
                  <a:t>1</a:t>
                </a:r>
                <a:r>
                  <a:rPr lang="zh-CN" altLang="en-US" dirty="0" smtClean="0"/>
                  <a:t>和</a:t>
                </a:r>
                <a:r>
                  <a:rPr lang="en-US" altLang="zh-CN" dirty="0" smtClean="0"/>
                  <a:t>2</a:t>
                </a:r>
                <a:endParaRPr lang="en-US" altLang="zh-CN" dirty="0"/>
              </a:p>
              <a:p>
                <a:pPr lvl="1"/>
                <a:r>
                  <a:rPr lang="en-US" altLang="zh-CN" dirty="0"/>
                  <a:t>4.</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𝐶</m:t>
                    </m:r>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𝐸</m:t>
                    </m:r>
                  </m:oMath>
                </a14:m>
                <a:r>
                  <a:rPr lang="en-US" altLang="zh-CN" dirty="0"/>
                  <a:t>		</a:t>
                </a:r>
                <a:r>
                  <a:rPr lang="zh-CN" altLang="en-US" dirty="0" smtClean="0"/>
                  <a:t>前提引入</a:t>
                </a:r>
                <a:endParaRPr lang="en-US" altLang="zh-CN" dirty="0" smtClean="0"/>
              </a:p>
              <a:p>
                <a:pPr lvl="1"/>
                <a:r>
                  <a:rPr lang="en-US" altLang="zh-CN" dirty="0" smtClean="0"/>
                  <a:t>5. </a:t>
                </a:r>
                <a14:m>
                  <m:oMath xmlns:m="http://schemas.openxmlformats.org/officeDocument/2006/math">
                    <m:r>
                      <a:rPr lang="en-US" altLang="zh-CN" i="1" dirty="0">
                        <a:latin typeface="Cambria Math" panose="02040503050406030204" pitchFamily="18" charset="0"/>
                        <a:ea typeface="Cambria Math" panose="02040503050406030204" pitchFamily="18" charset="0"/>
                      </a:rPr>
                      <m:t>𝐸</m:t>
                    </m:r>
                  </m:oMath>
                </a14:m>
                <a:r>
                  <a:rPr lang="en-US" altLang="zh-CN" dirty="0" smtClean="0"/>
                  <a:t>			</a:t>
                </a:r>
                <a:r>
                  <a:rPr lang="zh-CN" altLang="en-US" dirty="0" smtClean="0"/>
                  <a:t>假言推理</a:t>
                </a:r>
                <a:r>
                  <a:rPr lang="en-US" altLang="zh-CN" dirty="0" smtClean="0"/>
                  <a:t>, </a:t>
                </a:r>
                <a:r>
                  <a:rPr lang="zh-CN" altLang="en-US" dirty="0" smtClean="0"/>
                  <a:t>用步骤</a:t>
                </a:r>
                <a:r>
                  <a:rPr lang="en-US" altLang="zh-CN" dirty="0" smtClean="0"/>
                  <a:t>3</a:t>
                </a:r>
                <a:r>
                  <a:rPr lang="zh-CN" altLang="en-US" dirty="0" smtClean="0"/>
                  <a:t>和</a:t>
                </a:r>
                <a:r>
                  <a:rPr lang="en-US" altLang="zh-CN" dirty="0" smtClean="0"/>
                  <a:t>4</a:t>
                </a:r>
              </a:p>
              <a:p>
                <a:pPr lvl="1"/>
                <a:r>
                  <a:rPr lang="en-US" altLang="zh-CN" dirty="0" smtClean="0"/>
                  <a:t>6. </a:t>
                </a:r>
                <a14:m>
                  <m:oMath xmlns:m="http://schemas.openxmlformats.org/officeDocument/2006/math">
                    <m:r>
                      <a:rPr lang="en-US" altLang="zh-CN" b="0" i="1" dirty="0" smtClean="0">
                        <a:latin typeface="Cambria Math" panose="02040503050406030204" pitchFamily="18" charset="0"/>
                      </a:rPr>
                      <m:t>𝐴</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𝐸</m:t>
                    </m:r>
                  </m:oMath>
                </a14:m>
                <a:r>
                  <a:rPr lang="en-US" altLang="zh-CN" dirty="0"/>
                  <a:t>		</a:t>
                </a:r>
                <a:r>
                  <a:rPr lang="zh-CN" altLang="en-US" dirty="0" smtClean="0"/>
                  <a:t>前提引入</a:t>
                </a:r>
                <a:endParaRPr lang="en-US" altLang="zh-CN" dirty="0" smtClean="0"/>
              </a:p>
              <a:p>
                <a:pPr lvl="1"/>
                <a:r>
                  <a:rPr lang="en-US" altLang="zh-CN" dirty="0" smtClean="0"/>
                  <a:t>7.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𝐴</m:t>
                    </m:r>
                  </m:oMath>
                </a14:m>
                <a:r>
                  <a:rPr lang="en-US" altLang="zh-CN" dirty="0" smtClean="0"/>
                  <a:t>			</a:t>
                </a:r>
                <a:r>
                  <a:rPr lang="zh-CN" altLang="en-US" dirty="0" smtClean="0"/>
                  <a:t>取</a:t>
                </a:r>
                <a:r>
                  <a:rPr lang="zh-CN" altLang="en-US" dirty="0"/>
                  <a:t>拒式</a:t>
                </a:r>
                <a:r>
                  <a:rPr lang="en-US" altLang="zh-CN" dirty="0"/>
                  <a:t>, </a:t>
                </a:r>
                <a:r>
                  <a:rPr lang="zh-CN" altLang="en-US" dirty="0"/>
                  <a:t>用</a:t>
                </a:r>
                <a:r>
                  <a:rPr lang="zh-CN" altLang="en-US" dirty="0" smtClean="0"/>
                  <a:t>步骤</a:t>
                </a:r>
                <a:r>
                  <a:rPr lang="en-US" altLang="zh-CN" dirty="0" smtClean="0"/>
                  <a:t>5</a:t>
                </a:r>
                <a:r>
                  <a:rPr lang="zh-CN" altLang="en-US" dirty="0" smtClean="0"/>
                  <a:t>和</a:t>
                </a:r>
                <a:r>
                  <a:rPr lang="en-US" altLang="zh-CN" dirty="0" smtClean="0"/>
                  <a:t>6</a:t>
                </a:r>
              </a:p>
              <a:p>
                <a:pPr lvl="1"/>
                <a:r>
                  <a:rPr lang="en-US" altLang="zh-CN" dirty="0" smtClean="0"/>
                  <a:t>8. </a:t>
                </a:r>
                <a14:m>
                  <m:oMath xmlns:m="http://schemas.openxmlformats.org/officeDocument/2006/math">
                    <m:r>
                      <a:rPr lang="en-US" altLang="zh-CN" i="1" dirty="0">
                        <a:latin typeface="Cambria Math" panose="02040503050406030204" pitchFamily="18" charset="0"/>
                      </a:rPr>
                      <m:t>𝐴</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𝐵</m:t>
                    </m:r>
                  </m:oMath>
                </a14:m>
                <a:r>
                  <a:rPr lang="en-US" altLang="zh-CN" dirty="0" smtClean="0"/>
                  <a:t>			</a:t>
                </a:r>
                <a:r>
                  <a:rPr lang="zh-CN" altLang="en-US" dirty="0" smtClean="0"/>
                  <a:t>前提引入</a:t>
                </a:r>
                <a:endParaRPr lang="en-US" altLang="zh-CN" dirty="0" smtClean="0"/>
              </a:p>
              <a:p>
                <a:pPr lvl="1"/>
                <a:r>
                  <a:rPr lang="en-US" altLang="zh-CN" dirty="0" smtClean="0"/>
                  <a:t>9. </a:t>
                </a:r>
                <a14:m>
                  <m:oMath xmlns:m="http://schemas.openxmlformats.org/officeDocument/2006/math">
                    <m:r>
                      <a:rPr lang="en-US" altLang="zh-CN" i="1" dirty="0">
                        <a:latin typeface="Cambria Math" panose="02040503050406030204" pitchFamily="18" charset="0"/>
                        <a:ea typeface="Cambria Math" panose="02040503050406030204" pitchFamily="18" charset="0"/>
                      </a:rPr>
                      <m:t>𝐵</m:t>
                    </m:r>
                  </m:oMath>
                </a14:m>
                <a:r>
                  <a:rPr lang="en-US" altLang="zh-CN" dirty="0" smtClean="0"/>
                  <a:t>			</a:t>
                </a:r>
                <a:r>
                  <a:rPr lang="zh-CN" altLang="en-US" dirty="0" smtClean="0"/>
                  <a:t>析取三段论</a:t>
                </a:r>
                <a:r>
                  <a:rPr lang="en-US" altLang="zh-CN" dirty="0" smtClean="0"/>
                  <a:t>, </a:t>
                </a:r>
                <a:r>
                  <a:rPr lang="zh-CN" altLang="en-US" dirty="0" smtClean="0"/>
                  <a:t>用步骤</a:t>
                </a:r>
                <a:r>
                  <a:rPr lang="en-US" altLang="zh-CN" dirty="0" smtClean="0"/>
                  <a:t>7</a:t>
                </a:r>
                <a:r>
                  <a:rPr lang="zh-CN" altLang="en-US" dirty="0" smtClean="0"/>
                  <a:t>和</a:t>
                </a:r>
                <a:r>
                  <a:rPr lang="en-US" altLang="zh-CN" dirty="0" smtClean="0"/>
                  <a:t>8</a:t>
                </a:r>
                <a:endParaRPr lang="zh-CN" altLang="en-US" dirty="0"/>
              </a:p>
              <a:p>
                <a:pPr lvl="1"/>
                <a:endParaRPr lang="en-US" altLang="zh-CN" dirty="0"/>
              </a:p>
              <a:p>
                <a:pPr lvl="1"/>
                <a:endParaRPr lang="en-US" altLang="zh-CN" dirty="0"/>
              </a:p>
              <a:p>
                <a:pPr lvl="1"/>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05D9663A-65D6-49D9-8189-9372AD5368D8}"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42</a:t>
            </a:fld>
            <a:endParaRPr lang="zh-CN" altLang="en-US" dirty="0"/>
          </a:p>
        </p:txBody>
      </p:sp>
      <p:sp>
        <p:nvSpPr>
          <p:cNvPr id="6" name="矩形 5"/>
          <p:cNvSpPr/>
          <p:nvPr/>
        </p:nvSpPr>
        <p:spPr>
          <a:xfrm>
            <a:off x="6629400" y="916280"/>
            <a:ext cx="5312673" cy="646331"/>
          </a:xfrm>
          <a:prstGeom prst="rect">
            <a:avLst/>
          </a:prstGeom>
        </p:spPr>
        <p:txBody>
          <a:bodyPr wrap="none">
            <a:spAutoFit/>
          </a:bodyPr>
          <a:lstStyle/>
          <a:p>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已知</a:t>
            </a:r>
            <a:r>
              <a:rPr lang="en-US" altLang="zh-CN" dirty="0">
                <a:solidFill>
                  <a:schemeClr val="accent6">
                    <a:lumMod val="50000"/>
                  </a:schemeClr>
                </a:solidFill>
                <a:latin typeface="微软雅黑" panose="020B0503020204020204" pitchFamily="34" charset="-122"/>
                <a:ea typeface="微软雅黑" panose="020B0503020204020204" pitchFamily="34" charset="-122"/>
              </a:rPr>
              <a:t>(A ∨ </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B)</a:t>
            </a: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(C </a:t>
            </a:r>
            <a:r>
              <a:rPr lang="en-US" altLang="zh-CN"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D)</a:t>
            </a: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(A </a:t>
            </a:r>
            <a:r>
              <a:rPr lang="en-US" altLang="zh-CN" dirty="0">
                <a:solidFill>
                  <a:schemeClr val="accent6">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E)</a:t>
            </a: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a:solidFill>
                  <a:schemeClr val="accent6">
                    <a:lumMod val="50000"/>
                  </a:schemeClr>
                </a:solidFill>
                <a:latin typeface="微软雅黑" panose="020B0503020204020204" pitchFamily="34" charset="-122"/>
                <a:ea typeface="微软雅黑" panose="020B0503020204020204" pitchFamily="34" charset="-122"/>
              </a:rPr>
              <a:t>C → </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E)</a:t>
            </a: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 </a:t>
            </a:r>
            <a:r>
              <a:rPr lang="en-US" altLang="zh-CN" dirty="0">
                <a:solidFill>
                  <a:schemeClr val="accent6">
                    <a:lumMod val="50000"/>
                  </a:schemeClr>
                </a:solidFill>
                <a:latin typeface="微软雅黑" panose="020B0503020204020204" pitchFamily="34" charset="-122"/>
                <a:ea typeface="微软雅黑" panose="020B0503020204020204" pitchFamily="34" charset="-122"/>
              </a:rPr>
              <a:t>¬</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D</a:t>
            </a:r>
          </a:p>
          <a:p>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得到</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A</a:t>
            </a:r>
            <a:r>
              <a:rPr lang="zh-CN" altLang="en-US" dirty="0" smtClean="0">
                <a:solidFill>
                  <a:schemeClr val="accent6">
                    <a:lumMod val="50000"/>
                  </a:schemeClr>
                </a:solidFill>
                <a:latin typeface="微软雅黑" panose="020B0503020204020204" pitchFamily="34" charset="-122"/>
                <a:ea typeface="微软雅黑" panose="020B0503020204020204" pitchFamily="34" charset="-122"/>
              </a:rPr>
              <a:t>或者</a:t>
            </a:r>
            <a:r>
              <a:rPr lang="en-US" altLang="zh-CN" dirty="0" smtClean="0">
                <a:solidFill>
                  <a:schemeClr val="accent6">
                    <a:lumMod val="50000"/>
                  </a:schemeClr>
                </a:solidFill>
                <a:latin typeface="微软雅黑" panose="020B0503020204020204" pitchFamily="34" charset="-122"/>
                <a:ea typeface="微软雅黑" panose="020B0503020204020204" pitchFamily="34" charset="-122"/>
              </a:rPr>
              <a:t>B</a:t>
            </a:r>
            <a:endParaRPr lang="zh-CN" altLang="en-US" dirty="0">
              <a:solidFill>
                <a:schemeClr val="accent6">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5477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4.6</a:t>
            </a:r>
            <a:r>
              <a:rPr lang="zh-CN" altLang="en-US" dirty="0"/>
              <a:t>节 推理</a:t>
            </a:r>
            <a:r>
              <a:rPr lang="zh-CN" altLang="en-US" dirty="0" smtClean="0"/>
              <a:t>规则</a:t>
            </a:r>
            <a:r>
              <a:rPr lang="zh-CN" altLang="en-US" dirty="0"/>
              <a:t>总结</a:t>
            </a:r>
          </a:p>
        </p:txBody>
      </p:sp>
      <p:sp>
        <p:nvSpPr>
          <p:cNvPr id="3" name="内容占位符 2"/>
          <p:cNvSpPr>
            <a:spLocks noGrp="1"/>
          </p:cNvSpPr>
          <p:nvPr>
            <p:ph idx="1"/>
          </p:nvPr>
        </p:nvSpPr>
        <p:spPr/>
        <p:txBody>
          <a:bodyPr>
            <a:normAutofit lnSpcReduction="10000"/>
          </a:bodyPr>
          <a:lstStyle/>
          <a:p>
            <a:r>
              <a:rPr lang="en-US" altLang="zh-CN" dirty="0" smtClean="0"/>
              <a:t>1</a:t>
            </a:r>
            <a:r>
              <a:rPr lang="zh-CN" altLang="en-US" dirty="0" smtClean="0"/>
              <a:t>、命题逻辑</a:t>
            </a:r>
            <a:r>
              <a:rPr lang="zh-CN" altLang="en-US" dirty="0"/>
              <a:t>的推理</a:t>
            </a:r>
            <a:r>
              <a:rPr lang="zh-CN" altLang="en-US" dirty="0" smtClean="0"/>
              <a:t>规则</a:t>
            </a:r>
            <a:endParaRPr lang="en-US" altLang="zh-CN" dirty="0" smtClean="0"/>
          </a:p>
          <a:p>
            <a:pPr lvl="1"/>
            <a:r>
              <a:rPr lang="zh-CN" altLang="en-US" dirty="0" smtClean="0"/>
              <a:t>假言推理、取</a:t>
            </a:r>
            <a:r>
              <a:rPr lang="zh-CN" altLang="en-US" dirty="0"/>
              <a:t>拒</a:t>
            </a:r>
            <a:r>
              <a:rPr lang="zh-CN" altLang="en-US" dirty="0" smtClean="0"/>
              <a:t>式、假言三段论、</a:t>
            </a:r>
            <a:r>
              <a:rPr lang="zh-CN" altLang="en-US" dirty="0"/>
              <a:t>析取三段论、附加</a:t>
            </a:r>
            <a:r>
              <a:rPr lang="zh-CN" altLang="en-US" dirty="0" smtClean="0"/>
              <a:t>律、化简律</a:t>
            </a:r>
            <a:r>
              <a:rPr lang="zh-CN" altLang="en-US" dirty="0"/>
              <a:t>、合取律、消解律、构造性</a:t>
            </a:r>
            <a:r>
              <a:rPr lang="zh-CN" altLang="en-US" dirty="0" smtClean="0"/>
              <a:t>二难推理、破坏性二难推理</a:t>
            </a:r>
            <a:endParaRPr lang="zh-CN" altLang="en-US" dirty="0"/>
          </a:p>
          <a:p>
            <a:endParaRPr lang="en-US" altLang="zh-CN" dirty="0"/>
          </a:p>
          <a:p>
            <a:r>
              <a:rPr lang="en-US" altLang="zh-CN" dirty="0" smtClean="0"/>
              <a:t>2</a:t>
            </a:r>
            <a:r>
              <a:rPr lang="zh-CN" altLang="en-US" dirty="0" smtClean="0"/>
              <a:t>、使用</a:t>
            </a:r>
            <a:r>
              <a:rPr lang="zh-CN" altLang="en-US" dirty="0"/>
              <a:t>推理规则建立</a:t>
            </a:r>
            <a:r>
              <a:rPr lang="zh-CN" altLang="en-US" dirty="0" smtClean="0"/>
              <a:t>论证</a:t>
            </a:r>
            <a:endParaRPr lang="en-US" altLang="zh-CN" dirty="0" smtClean="0"/>
          </a:p>
          <a:p>
            <a:pPr lvl="1"/>
            <a:r>
              <a:rPr lang="zh-CN" altLang="en-US" dirty="0" smtClean="0">
                <a:solidFill>
                  <a:prstClr val="black"/>
                </a:solidFill>
              </a:rPr>
              <a:t>直接</a:t>
            </a:r>
            <a:r>
              <a:rPr lang="zh-CN" altLang="en-US" dirty="0">
                <a:solidFill>
                  <a:prstClr val="black"/>
                </a:solidFill>
              </a:rPr>
              <a:t>证明</a:t>
            </a:r>
            <a:r>
              <a:rPr lang="zh-CN" altLang="en-US" dirty="0" smtClean="0">
                <a:solidFill>
                  <a:prstClr val="black"/>
                </a:solidFill>
              </a:rPr>
              <a:t>法</a:t>
            </a:r>
            <a:endParaRPr lang="en-US" altLang="zh-CN" dirty="0" smtClean="0">
              <a:solidFill>
                <a:prstClr val="black"/>
              </a:solidFill>
            </a:endParaRPr>
          </a:p>
          <a:p>
            <a:pPr lvl="1"/>
            <a:r>
              <a:rPr lang="zh-CN" altLang="en-US" dirty="0" smtClean="0">
                <a:solidFill>
                  <a:prstClr val="black"/>
                </a:solidFill>
              </a:rPr>
              <a:t>附加</a:t>
            </a:r>
            <a:r>
              <a:rPr lang="zh-CN" altLang="en-US" dirty="0">
                <a:solidFill>
                  <a:prstClr val="black"/>
                </a:solidFill>
              </a:rPr>
              <a:t>前提证明法</a:t>
            </a:r>
          </a:p>
          <a:p>
            <a:pPr lvl="1"/>
            <a:r>
              <a:rPr lang="zh-CN" altLang="en-US" dirty="0" smtClean="0">
                <a:solidFill>
                  <a:prstClr val="black"/>
                </a:solidFill>
              </a:rPr>
              <a:t>归谬法</a:t>
            </a:r>
            <a:endParaRPr lang="en-US" altLang="zh-CN" dirty="0" smtClean="0">
              <a:solidFill>
                <a:prstClr val="black"/>
              </a:solidFill>
            </a:endParaRPr>
          </a:p>
          <a:p>
            <a:pPr lvl="1"/>
            <a:endParaRPr lang="en-US" altLang="zh-CN" dirty="0" smtClean="0"/>
          </a:p>
          <a:p>
            <a:r>
              <a:rPr lang="en-US" altLang="zh-CN" dirty="0" smtClean="0"/>
              <a:t>3</a:t>
            </a:r>
            <a:r>
              <a:rPr lang="zh-CN" altLang="en-US" dirty="0" smtClean="0"/>
              <a:t>、量化</a:t>
            </a:r>
            <a:r>
              <a:rPr lang="zh-CN" altLang="en-US" dirty="0"/>
              <a:t>命题的推理规则</a:t>
            </a:r>
            <a:endParaRPr lang="en-US" altLang="zh-CN" dirty="0"/>
          </a:p>
          <a:p>
            <a:pPr lvl="1"/>
            <a:r>
              <a:rPr lang="zh-CN" altLang="en-US" dirty="0">
                <a:solidFill>
                  <a:prstClr val="black"/>
                </a:solidFill>
              </a:rPr>
              <a:t>全称实例、全称引入、存在实例、存在引入、全称假言推理、全称取拒式</a:t>
            </a:r>
            <a:endParaRPr lang="zh-CN" altLang="en-US" dirty="0"/>
          </a:p>
        </p:txBody>
      </p:sp>
      <p:sp>
        <p:nvSpPr>
          <p:cNvPr id="4" name="日期占位符 3"/>
          <p:cNvSpPr>
            <a:spLocks noGrp="1"/>
          </p:cNvSpPr>
          <p:nvPr>
            <p:ph type="dt" sz="half" idx="10"/>
          </p:nvPr>
        </p:nvSpPr>
        <p:spPr/>
        <p:txBody>
          <a:bodyPr/>
          <a:lstStyle/>
          <a:p>
            <a:fld id="{05D9663A-65D6-49D9-8189-9372AD5368D8}"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43</a:t>
            </a:fld>
            <a:endParaRPr lang="zh-CN" altLang="en-US" dirty="0"/>
          </a:p>
        </p:txBody>
      </p:sp>
    </p:spTree>
    <p:extLst>
      <p:ext uri="{BB962C8B-B14F-4D97-AF65-F5344CB8AC3E}">
        <p14:creationId xmlns:p14="http://schemas.microsoft.com/office/powerpoint/2010/main" val="20805714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253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283F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idx="4294967295"/>
          </p:nvPr>
        </p:nvSpPr>
        <p:spPr>
          <a:xfrm>
            <a:off x="5689600" y="1922463"/>
            <a:ext cx="6502400" cy="2781300"/>
          </a:xfrm>
        </p:spPr>
        <p:txBody>
          <a:bodyPr>
            <a:normAutofit/>
          </a:bodyPr>
          <a:lstStyle/>
          <a:p>
            <a:r>
              <a:rPr lang="zh-CN" altLang="en-US" dirty="0" smtClean="0">
                <a:solidFill>
                  <a:schemeClr val="bg1"/>
                </a:solidFill>
              </a:rPr>
              <a:t>第</a:t>
            </a:r>
            <a:r>
              <a:rPr lang="en-US" altLang="zh-CN" dirty="0" smtClean="0">
                <a:solidFill>
                  <a:schemeClr val="bg1"/>
                </a:solidFill>
              </a:rPr>
              <a:t>4.7</a:t>
            </a:r>
            <a:r>
              <a:rPr lang="zh-CN" altLang="en-US" dirty="0" smtClean="0">
                <a:solidFill>
                  <a:schemeClr val="bg1"/>
                </a:solidFill>
              </a:rPr>
              <a:t>节 证明导论</a:t>
            </a:r>
            <a:r>
              <a:rPr lang="en-US" altLang="zh-CN" dirty="0" smtClean="0">
                <a:solidFill>
                  <a:schemeClr val="bg1"/>
                </a:solidFill>
              </a:rPr>
              <a:t/>
            </a:r>
            <a:br>
              <a:rPr lang="en-US" altLang="zh-CN" dirty="0" smtClean="0">
                <a:solidFill>
                  <a:schemeClr val="bg1"/>
                </a:solidFill>
              </a:rPr>
            </a:br>
            <a:r>
              <a:rPr lang="en-US" altLang="zh-CN" sz="1800" dirty="0" smtClean="0">
                <a:solidFill>
                  <a:schemeClr val="bg1"/>
                </a:solidFill>
                <a:latin typeface="Times New Roman" panose="02020603050405020304" pitchFamily="18" charset="0"/>
                <a:cs typeface="Times New Roman" panose="02020603050405020304" pitchFamily="18" charset="0"/>
              </a:rPr>
              <a:t>Section 4.7: Introduction </a:t>
            </a:r>
            <a:r>
              <a:rPr lang="en-US" altLang="zh-CN" sz="1800" dirty="0">
                <a:solidFill>
                  <a:schemeClr val="bg1"/>
                </a:solidFill>
                <a:latin typeface="Times New Roman" panose="02020603050405020304" pitchFamily="18" charset="0"/>
                <a:cs typeface="Times New Roman" panose="02020603050405020304" pitchFamily="18" charset="0"/>
              </a:rPr>
              <a:t>to Proofs</a:t>
            </a:r>
            <a:endParaRPr lang="zh-CN" altLang="en-US" sz="1800" dirty="0">
              <a:solidFill>
                <a:schemeClr val="bg1"/>
              </a:solidFill>
            </a:endParaRP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714" r="5737"/>
          <a:stretch/>
        </p:blipFill>
        <p:spPr>
          <a:xfrm>
            <a:off x="914400" y="1920711"/>
            <a:ext cx="4114800" cy="2780907"/>
          </a:xfrm>
          <a:prstGeom prst="rect">
            <a:avLst/>
          </a:prstGeom>
          <a:solidFill>
            <a:srgbClr val="E9E9E9"/>
          </a:solidFill>
        </p:spPr>
      </p:pic>
    </p:spTree>
    <p:extLst>
      <p:ext uri="{BB962C8B-B14F-4D97-AF65-F5344CB8AC3E}">
        <p14:creationId xmlns:p14="http://schemas.microsoft.com/office/powerpoint/2010/main" val="25103361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572000" y="24384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直接证明</a:t>
              </a:r>
              <a:r>
                <a:rPr lang="zh-CN" altLang="en-US" sz="2667" dirty="0" smtClean="0">
                  <a:solidFill>
                    <a:srgbClr val="01559D"/>
                  </a:solidFill>
                  <a:latin typeface="微软雅黑" panose="020B0503020204020204" pitchFamily="34" charset="-122"/>
                  <a:ea typeface="微软雅黑" panose="020B0503020204020204" pitchFamily="34" charset="-122"/>
                </a:rPr>
                <a:t>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571994" y="33024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间接证明</a:t>
              </a:r>
              <a:r>
                <a:rPr lang="zh-CN" altLang="en-US" sz="2667" dirty="0" smtClean="0">
                  <a:solidFill>
                    <a:srgbClr val="01559D"/>
                  </a:solidFill>
                  <a:latin typeface="微软雅黑" panose="020B0503020204020204" pitchFamily="34" charset="-122"/>
                  <a:ea typeface="微软雅黑" panose="020B0503020204020204" pitchFamily="34" charset="-122"/>
                </a:rPr>
                <a:t>法</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smtClean="0">
                  <a:solidFill>
                    <a:srgbClr val="01559D"/>
                  </a:solidFill>
                  <a:latin typeface="微软雅黑" panose="020B0503020204020204" pitchFamily="34" charset="-122"/>
                  <a:ea typeface="微软雅黑" panose="020B0503020204020204" pitchFamily="34" charset="-122"/>
                </a:rPr>
                <a:t>反证法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571994" y="4184959"/>
            <a:ext cx="5549904" cy="1187188"/>
            <a:chOff x="3203848" y="1969391"/>
            <a:chExt cx="4162428"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061103" y="1969391"/>
              <a:ext cx="3305173"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间接证明法</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a:solidFill>
                    <a:srgbClr val="01559D"/>
                  </a:solidFill>
                  <a:latin typeface="微软雅黑" panose="020B0503020204020204" pitchFamily="34" charset="-122"/>
                  <a:ea typeface="微软雅黑" panose="020B0503020204020204" pitchFamily="34" charset="-122"/>
                </a:rPr>
                <a:t>归谬证明</a:t>
              </a:r>
              <a:r>
                <a:rPr lang="zh-CN" altLang="en-US" sz="2667" dirty="0" smtClean="0">
                  <a:solidFill>
                    <a:srgbClr val="01559D"/>
                  </a:solidFill>
                  <a:latin typeface="微软雅黑" panose="020B0503020204020204" pitchFamily="34" charset="-122"/>
                  <a:ea typeface="微软雅黑" panose="020B0503020204020204" pitchFamily="34" charset="-122"/>
                </a:rPr>
                <a:t>法</a:t>
              </a:r>
              <a:endParaRPr lang="zh-CN" altLang="en-US" sz="2667" dirty="0">
                <a:solidFill>
                  <a:srgbClr val="01559D"/>
                </a:solidFill>
                <a:latin typeface="微软雅黑" panose="020B0503020204020204" pitchFamily="34" charset="-122"/>
                <a:ea typeface="微软雅黑" panose="020B0503020204020204" pitchFamily="34"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标题 2"/>
          <p:cNvSpPr>
            <a:spLocks noGrp="1"/>
          </p:cNvSpPr>
          <p:nvPr>
            <p:ph type="title"/>
          </p:nvPr>
        </p:nvSpPr>
        <p:spPr/>
        <p:txBody>
          <a:bodyPr/>
          <a:lstStyle/>
          <a:p>
            <a:r>
              <a:rPr lang="zh-CN" altLang="en-US" dirty="0" smtClean="0"/>
              <a:t>目录</a:t>
            </a:r>
            <a:endParaRPr lang="zh-CN" altLang="en-US" dirty="0"/>
          </a:p>
        </p:txBody>
      </p:sp>
      <p:sp>
        <p:nvSpPr>
          <p:cNvPr id="11" name="日期占位符 10"/>
          <p:cNvSpPr>
            <a:spLocks noGrp="1"/>
          </p:cNvSpPr>
          <p:nvPr>
            <p:ph type="dt" sz="half" idx="10"/>
          </p:nvPr>
        </p:nvSpPr>
        <p:spPr/>
        <p:txBody>
          <a:bodyPr/>
          <a:lstStyle/>
          <a:p>
            <a:fld id="{F3A5D863-E6E1-4C1A-B85D-03FBAD7B144A}"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45</a:t>
            </a:fld>
            <a:endParaRPr lang="zh-CN" altLang="en-US" dirty="0"/>
          </a:p>
        </p:txBody>
      </p:sp>
    </p:spTree>
    <p:extLst>
      <p:ext uri="{BB962C8B-B14F-4D97-AF65-F5344CB8AC3E}">
        <p14:creationId xmlns:p14="http://schemas.microsoft.com/office/powerpoint/2010/main" val="1010398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4.7.1 </a:t>
            </a:r>
            <a:r>
              <a:rPr lang="zh-CN" altLang="en-US" dirty="0" smtClean="0"/>
              <a:t>数学证明</a:t>
            </a:r>
            <a:endParaRPr lang="en-US" dirty="0"/>
          </a:p>
        </p:txBody>
      </p:sp>
      <p:sp>
        <p:nvSpPr>
          <p:cNvPr id="3" name="Content Placeholder 2"/>
          <p:cNvSpPr>
            <a:spLocks noGrp="1"/>
          </p:cNvSpPr>
          <p:nvPr>
            <p:ph idx="1"/>
          </p:nvPr>
        </p:nvSpPr>
        <p:spPr/>
        <p:txBody>
          <a:bodyPr>
            <a:normAutofit/>
          </a:bodyPr>
          <a:lstStyle/>
          <a:p>
            <a:r>
              <a:rPr lang="zh-CN" altLang="en-US" dirty="0" smtClean="0"/>
              <a:t>证明是建立数学语句真实性的有效论证</a:t>
            </a:r>
            <a:r>
              <a:rPr lang="en-US" dirty="0" smtClean="0"/>
              <a:t>.</a:t>
            </a:r>
            <a:endParaRPr lang="en-US" altLang="zh-CN" dirty="0" smtClean="0"/>
          </a:p>
          <a:p>
            <a:r>
              <a:rPr lang="zh-CN" altLang="en-US" dirty="0" smtClean="0"/>
              <a:t>在数学</a:t>
            </a:r>
            <a:r>
              <a:rPr lang="en-US" altLang="zh-CN" dirty="0" smtClean="0"/>
              <a:t>, </a:t>
            </a:r>
            <a:r>
              <a:rPr lang="zh-CN" altLang="en-US" dirty="0" smtClean="0"/>
              <a:t>计算机等学科中</a:t>
            </a:r>
            <a:r>
              <a:rPr lang="en-US" altLang="zh-CN" dirty="0" smtClean="0"/>
              <a:t>, </a:t>
            </a:r>
            <a:r>
              <a:rPr lang="zh-CN" altLang="en-US" dirty="0" smtClean="0"/>
              <a:t>非形式化证明被经常使用</a:t>
            </a:r>
            <a:r>
              <a:rPr lang="en-US" dirty="0" smtClean="0"/>
              <a:t>.</a:t>
            </a:r>
          </a:p>
          <a:p>
            <a:pPr lvl="1"/>
            <a:r>
              <a:rPr lang="zh-CN" altLang="en-US" dirty="0" smtClean="0"/>
              <a:t>证明过程中通常使用多个推理规则</a:t>
            </a:r>
            <a:r>
              <a:rPr lang="en-US" dirty="0" smtClean="0"/>
              <a:t>. </a:t>
            </a:r>
          </a:p>
          <a:p>
            <a:pPr lvl="1"/>
            <a:r>
              <a:rPr lang="zh-CN" altLang="en-US" dirty="0" smtClean="0"/>
              <a:t>推理规则可能隐式地被使用</a:t>
            </a:r>
            <a:r>
              <a:rPr lang="en-US" altLang="zh-CN" dirty="0" smtClean="0"/>
              <a:t>.</a:t>
            </a:r>
          </a:p>
          <a:p>
            <a:pPr lvl="1"/>
            <a:r>
              <a:rPr lang="zh-CN" altLang="en-US" dirty="0" smtClean="0"/>
              <a:t>更容易理解和向他人解释</a:t>
            </a:r>
            <a:r>
              <a:rPr lang="en-US" altLang="zh-CN" dirty="0" smtClean="0"/>
              <a:t>.</a:t>
            </a:r>
            <a:endParaRPr lang="en-US" dirty="0" smtClean="0"/>
          </a:p>
          <a:p>
            <a:r>
              <a:rPr lang="zh-CN" altLang="en-US" dirty="0" smtClean="0"/>
              <a:t>证明有许多实际应用</a:t>
            </a:r>
            <a:r>
              <a:rPr lang="en-US" altLang="zh-CN" dirty="0" smtClean="0"/>
              <a:t>, </a:t>
            </a:r>
            <a:r>
              <a:rPr lang="zh-CN" altLang="en-US" dirty="0" smtClean="0"/>
              <a:t>例如</a:t>
            </a:r>
            <a:r>
              <a:rPr lang="en-US" dirty="0" smtClean="0"/>
              <a:t>:</a:t>
            </a:r>
          </a:p>
          <a:p>
            <a:pPr lvl="1"/>
            <a:r>
              <a:rPr lang="zh-CN" altLang="en-US" dirty="0"/>
              <a:t>验证计算机程序是否</a:t>
            </a:r>
            <a:r>
              <a:rPr lang="zh-CN" altLang="en-US" dirty="0" smtClean="0"/>
              <a:t>正确</a:t>
            </a:r>
            <a:endParaRPr lang="zh-CN" altLang="en-US" dirty="0"/>
          </a:p>
          <a:p>
            <a:pPr lvl="1"/>
            <a:r>
              <a:rPr lang="zh-CN" altLang="en-US" dirty="0"/>
              <a:t>确定操作系统是安全</a:t>
            </a:r>
            <a:r>
              <a:rPr lang="zh-CN" altLang="en-US" dirty="0" smtClean="0"/>
              <a:t>的</a:t>
            </a:r>
            <a:endParaRPr lang="zh-CN" altLang="en-US" dirty="0"/>
          </a:p>
          <a:p>
            <a:pPr lvl="1"/>
            <a:r>
              <a:rPr lang="zh-CN" altLang="en-US" dirty="0" smtClean="0"/>
              <a:t>使编写的程序能够</a:t>
            </a:r>
            <a:r>
              <a:rPr lang="zh-CN" altLang="en-US" dirty="0"/>
              <a:t>在人工智能中做出</a:t>
            </a:r>
            <a:r>
              <a:rPr lang="zh-CN" altLang="en-US" dirty="0" smtClean="0"/>
              <a:t>推论</a:t>
            </a:r>
            <a:endParaRPr lang="zh-CN" altLang="en-US" dirty="0"/>
          </a:p>
          <a:p>
            <a:pPr lvl="1"/>
            <a:r>
              <a:rPr lang="zh-CN" altLang="en-US" dirty="0"/>
              <a:t>表明系统规范是一致</a:t>
            </a:r>
            <a:r>
              <a:rPr lang="zh-CN" altLang="en-US" dirty="0" smtClean="0"/>
              <a:t>的</a:t>
            </a:r>
            <a:endParaRPr lang="en-US" dirty="0" smtClean="0"/>
          </a:p>
        </p:txBody>
      </p:sp>
      <p:sp>
        <p:nvSpPr>
          <p:cNvPr id="4" name="日期占位符 3"/>
          <p:cNvSpPr>
            <a:spLocks noGrp="1"/>
          </p:cNvSpPr>
          <p:nvPr>
            <p:ph type="dt" sz="half" idx="10"/>
          </p:nvPr>
        </p:nvSpPr>
        <p:spPr/>
        <p:txBody>
          <a:bodyPr/>
          <a:lstStyle/>
          <a:p>
            <a:fld id="{6EE7B438-9E4F-4CB9-B609-4E6A3074F593}"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46</a:t>
            </a:fld>
            <a:endParaRPr lang="zh-CN" altLang="en-US" dirty="0"/>
          </a:p>
        </p:txBody>
      </p:sp>
    </p:spTree>
    <p:extLst>
      <p:ext uri="{BB962C8B-B14F-4D97-AF65-F5344CB8AC3E}">
        <p14:creationId xmlns:p14="http://schemas.microsoft.com/office/powerpoint/2010/main" val="232660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4.7.1 </a:t>
            </a:r>
            <a:r>
              <a:rPr lang="zh-CN" altLang="en-US" dirty="0" smtClean="0"/>
              <a:t>数学</a:t>
            </a:r>
            <a:r>
              <a:rPr lang="zh-CN" altLang="en-US" dirty="0"/>
              <a:t>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smtClean="0"/>
                  <a:t>论证一个性质相对于论域</a:t>
                </a:r>
                <a:r>
                  <a:rPr lang="en-US" altLang="zh-CN" dirty="0" smtClean="0"/>
                  <a:t>(</a:t>
                </a:r>
                <a:r>
                  <a:rPr lang="zh-CN" altLang="en-US" dirty="0" smtClean="0"/>
                  <a:t>例如整数或实数</a:t>
                </a:r>
                <a:r>
                  <a:rPr lang="en-US" altLang="zh-CN" dirty="0" smtClean="0"/>
                  <a:t>)</a:t>
                </a:r>
                <a:r>
                  <a:rPr lang="zh-CN" altLang="en-US" dirty="0" smtClean="0"/>
                  <a:t>中的所有元素都成立</a:t>
                </a:r>
                <a:r>
                  <a:rPr lang="en-US" dirty="0" smtClean="0"/>
                  <a:t>. </a:t>
                </a:r>
                <a:r>
                  <a:rPr lang="zh-CN" altLang="en-US" dirty="0" smtClean="0"/>
                  <a:t>虽然描述需要全称量词</a:t>
                </a:r>
                <a:r>
                  <a:rPr lang="en-US" altLang="zh-CN" dirty="0" smtClean="0"/>
                  <a:t>, </a:t>
                </a:r>
                <a:r>
                  <a:rPr lang="zh-CN" altLang="en-US" dirty="0" smtClean="0"/>
                  <a:t>但数学里通常</a:t>
                </a:r>
                <a:r>
                  <a:rPr lang="zh-CN" altLang="en-US" b="1" dirty="0" smtClean="0"/>
                  <a:t>省略全称量词</a:t>
                </a:r>
                <a:r>
                  <a:rPr lang="en-US" altLang="zh-CN" dirty="0" smtClean="0"/>
                  <a:t>. </a:t>
                </a:r>
              </a:p>
              <a:p>
                <a:pPr lvl="1" algn="just"/>
                <a:r>
                  <a:rPr lang="zh-CN" altLang="en-US" dirty="0" smtClean="0"/>
                  <a:t>例如</a:t>
                </a:r>
                <a:r>
                  <a:rPr lang="en-US" altLang="zh-CN" dirty="0" smtClean="0"/>
                  <a:t>”</a:t>
                </a:r>
                <a:r>
                  <a:rPr lang="zh-CN" altLang="en-US" dirty="0" smtClean="0"/>
                  <a:t>如果</a:t>
                </a:r>
                <a14:m>
                  <m:oMath xmlns:m="http://schemas.openxmlformats.org/officeDocument/2006/math">
                    <m:r>
                      <a:rPr lang="en-US" dirty="0">
                        <a:latin typeface="Cambria Math" panose="02040503050406030204" pitchFamily="18" charset="0"/>
                      </a:rPr>
                      <m:t>𝑥</m:t>
                    </m:r>
                    <m:r>
                      <a:rPr lang="en-US" dirty="0">
                        <a:latin typeface="Cambria Math" panose="02040503050406030204" pitchFamily="18" charset="0"/>
                      </a:rPr>
                      <m:t>&gt;</m:t>
                    </m:r>
                    <m:r>
                      <a:rPr lang="en-US" dirty="0">
                        <a:latin typeface="Cambria Math" panose="02040503050406030204" pitchFamily="18" charset="0"/>
                      </a:rPr>
                      <m:t>𝑦</m:t>
                    </m:r>
                  </m:oMath>
                </a14:m>
                <a:r>
                  <a:rPr lang="en-US" dirty="0"/>
                  <a:t>, </a:t>
                </a:r>
                <a:r>
                  <a:rPr lang="zh-CN" altLang="en-US" dirty="0"/>
                  <a:t>其中</a:t>
                </a:r>
                <a14:m>
                  <m:oMath xmlns:m="http://schemas.openxmlformats.org/officeDocument/2006/math">
                    <m:r>
                      <a:rPr lang="en-US" dirty="0">
                        <a:latin typeface="Cambria Math" panose="02040503050406030204" pitchFamily="18" charset="0"/>
                      </a:rPr>
                      <m:t>𝑥</m:t>
                    </m:r>
                  </m:oMath>
                </a14:m>
                <a:r>
                  <a:rPr lang="zh-CN" altLang="en-US" dirty="0"/>
                  <a:t>和</a:t>
                </a:r>
                <a14:m>
                  <m:oMath xmlns:m="http://schemas.openxmlformats.org/officeDocument/2006/math">
                    <m:r>
                      <a:rPr lang="en-US" dirty="0">
                        <a:latin typeface="Cambria Math" panose="02040503050406030204" pitchFamily="18" charset="0"/>
                      </a:rPr>
                      <m:t>𝑦</m:t>
                    </m:r>
                  </m:oMath>
                </a14:m>
                <a:r>
                  <a:rPr lang="zh-CN" altLang="en-US" dirty="0"/>
                  <a:t>是正实数</a:t>
                </a:r>
                <a:r>
                  <a:rPr lang="en-US" altLang="zh-CN" dirty="0"/>
                  <a:t>, </a:t>
                </a:r>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oMath>
                </a14:m>
                <a:r>
                  <a:rPr lang="en-US" dirty="0"/>
                  <a:t>&gt;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2</m:t>
                        </m:r>
                      </m:sup>
                    </m:sSup>
                  </m:oMath>
                </a14:m>
                <a:r>
                  <a:rPr lang="en-US" dirty="0"/>
                  <a:t>”</a:t>
                </a:r>
                <a:r>
                  <a:rPr lang="zh-CN" altLang="en-US" dirty="0"/>
                  <a:t>实际上表示</a:t>
                </a:r>
                <a:r>
                  <a:rPr lang="en-US" dirty="0"/>
                  <a:t>“</a:t>
                </a:r>
                <a:r>
                  <a:rPr lang="zh-CN" altLang="en-US" dirty="0"/>
                  <a:t>对于所有的正实数</a:t>
                </a:r>
                <a14:m>
                  <m:oMath xmlns:m="http://schemas.openxmlformats.org/officeDocument/2006/math">
                    <m:r>
                      <a:rPr lang="en-US" dirty="0">
                        <a:latin typeface="Cambria Math" panose="02040503050406030204" pitchFamily="18" charset="0"/>
                      </a:rPr>
                      <m:t>𝑥</m:t>
                    </m:r>
                  </m:oMath>
                </a14:m>
                <a:r>
                  <a:rPr lang="zh-CN" altLang="en-US" dirty="0"/>
                  <a:t>和</a:t>
                </a:r>
                <a14:m>
                  <m:oMath xmlns:m="http://schemas.openxmlformats.org/officeDocument/2006/math">
                    <m:r>
                      <a:rPr lang="en-US" dirty="0">
                        <a:latin typeface="Cambria Math" panose="02040503050406030204" pitchFamily="18" charset="0"/>
                      </a:rPr>
                      <m:t>𝑦</m:t>
                    </m:r>
                  </m:oMath>
                </a14:m>
                <a:r>
                  <a:rPr lang="en-US" dirty="0"/>
                  <a:t>, </a:t>
                </a:r>
                <a:r>
                  <a:rPr lang="zh-CN" altLang="en-US" dirty="0"/>
                  <a:t>如果</a:t>
                </a:r>
                <a14:m>
                  <m:oMath xmlns:m="http://schemas.openxmlformats.org/officeDocument/2006/math">
                    <m:r>
                      <a:rPr lang="en-US" dirty="0">
                        <a:latin typeface="Cambria Math" panose="02040503050406030204" pitchFamily="18" charset="0"/>
                      </a:rPr>
                      <m:t>𝑥</m:t>
                    </m:r>
                    <m:r>
                      <a:rPr lang="en-US" dirty="0">
                        <a:latin typeface="Cambria Math" panose="02040503050406030204" pitchFamily="18" charset="0"/>
                      </a:rPr>
                      <m:t>&gt;</m:t>
                    </m:r>
                    <m:r>
                      <a:rPr lang="en-US" dirty="0">
                        <a:latin typeface="Cambria Math" panose="02040503050406030204" pitchFamily="18" charset="0"/>
                      </a:rPr>
                      <m:t>𝑦</m:t>
                    </m:r>
                  </m:oMath>
                </a14:m>
                <a:r>
                  <a:rPr lang="en-US" dirty="0"/>
                  <a:t>, </a:t>
                </a:r>
                <a:r>
                  <a:rPr lang="zh-CN" altLang="en-US" dirty="0"/>
                  <a:t>那么</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𝑥</m:t>
                        </m:r>
                      </m:e>
                      <m:sup>
                        <m:r>
                          <a:rPr lang="en-US" altLang="zh-CN">
                            <a:latin typeface="Cambria Math" panose="02040503050406030204" pitchFamily="18" charset="0"/>
                          </a:rPr>
                          <m:t>2</m:t>
                        </m:r>
                      </m:sup>
                    </m:sSup>
                  </m:oMath>
                </a14:m>
                <a:r>
                  <a:rPr lang="en-US" altLang="zh-CN" dirty="0"/>
                  <a:t>&gt;</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𝑦</m:t>
                        </m:r>
                      </m:e>
                      <m:sup>
                        <m:r>
                          <a:rPr lang="en-US" altLang="zh-CN">
                            <a:latin typeface="Cambria Math" panose="02040503050406030204" pitchFamily="18" charset="0"/>
                          </a:rPr>
                          <m:t>2</m:t>
                        </m:r>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306380C-8A27-4914-89E4-858B8E7B612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47</a:t>
            </a:fld>
            <a:endParaRPr lang="zh-CN" altLang="en-US" dirty="0"/>
          </a:p>
        </p:txBody>
      </p:sp>
    </p:spTree>
    <p:extLst>
      <p:ext uri="{BB962C8B-B14F-4D97-AF65-F5344CB8AC3E}">
        <p14:creationId xmlns:p14="http://schemas.microsoft.com/office/powerpoint/2010/main" val="24899678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0414" y="1774623"/>
            <a:ext cx="11277599" cy="1606531"/>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7200" y="4257460"/>
            <a:ext cx="11277599" cy="107654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4.7.1 </a:t>
            </a:r>
            <a:r>
              <a:rPr lang="zh-CN" altLang="en-US" dirty="0" smtClean="0"/>
              <a:t>奇</a:t>
            </a:r>
            <a:r>
              <a:rPr lang="en-US" altLang="zh-CN" dirty="0" smtClean="0"/>
              <a:t>/</a:t>
            </a:r>
            <a:r>
              <a:rPr lang="zh-CN" altLang="en-US" dirty="0" smtClean="0"/>
              <a:t>偶数</a:t>
            </a:r>
            <a:r>
              <a:rPr lang="en-US" altLang="zh-CN" dirty="0" smtClean="0"/>
              <a:t>, </a:t>
            </a:r>
            <a:r>
              <a:rPr lang="zh-CN" altLang="en-US" dirty="0" smtClean="0"/>
              <a:t>有</a:t>
            </a:r>
            <a:r>
              <a:rPr lang="en-US" altLang="zh-CN" dirty="0" smtClean="0"/>
              <a:t>/</a:t>
            </a:r>
            <a:r>
              <a:rPr lang="zh-CN" altLang="en-US" dirty="0" smtClean="0"/>
              <a:t>无理数的定义回顾</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smtClean="0"/>
                  <a:t>以下是回顾奇</a:t>
                </a:r>
                <a:r>
                  <a:rPr lang="en-US" altLang="zh-CN" dirty="0"/>
                  <a:t>/</a:t>
                </a:r>
                <a:r>
                  <a:rPr lang="zh-CN" altLang="en-US" dirty="0"/>
                  <a:t>偶数</a:t>
                </a:r>
                <a:r>
                  <a:rPr lang="en-US" altLang="zh-CN" dirty="0"/>
                  <a:t>, </a:t>
                </a:r>
                <a:r>
                  <a:rPr lang="zh-CN" altLang="en-US" dirty="0"/>
                  <a:t>有</a:t>
                </a:r>
                <a:r>
                  <a:rPr lang="en-US" altLang="zh-CN" dirty="0"/>
                  <a:t>/</a:t>
                </a:r>
                <a:r>
                  <a:rPr lang="zh-CN" altLang="en-US" dirty="0"/>
                  <a:t>无理数的定义</a:t>
                </a:r>
                <a:r>
                  <a:rPr lang="en-US" altLang="zh-CN" dirty="0"/>
                  <a:t>, </a:t>
                </a:r>
                <a:r>
                  <a:rPr lang="zh-CN" altLang="en-US" dirty="0"/>
                  <a:t>在接下来的例子</a:t>
                </a:r>
                <a:r>
                  <a:rPr lang="zh-CN" altLang="en-US" dirty="0" smtClean="0"/>
                  <a:t>中会用到</a:t>
                </a:r>
                <a:r>
                  <a:rPr lang="en-US" altLang="zh-CN" dirty="0" smtClean="0"/>
                  <a:t>.</a:t>
                </a:r>
                <a:endParaRPr lang="en-US" altLang="zh-CN" dirty="0"/>
              </a:p>
              <a:p>
                <a:pPr algn="just"/>
                <a:r>
                  <a:rPr lang="zh-CN" altLang="en-US" dirty="0" smtClean="0"/>
                  <a:t>定义</a:t>
                </a:r>
                <a:r>
                  <a:rPr lang="en-US" altLang="zh-CN" dirty="0" smtClean="0"/>
                  <a:t>:</a:t>
                </a:r>
                <a:r>
                  <a:rPr lang="zh-CN" altLang="en-US" dirty="0" smtClean="0"/>
                  <a:t>如果</a:t>
                </a:r>
                <a:r>
                  <a:rPr lang="zh-CN" altLang="en-US" dirty="0"/>
                  <a:t>存在整数</a:t>
                </a:r>
                <a14:m>
                  <m:oMath xmlns:m="http://schemas.openxmlformats.org/officeDocument/2006/math">
                    <m:r>
                      <a:rPr lang="en-US" altLang="zh-CN" i="1" dirty="0" smtClean="0">
                        <a:latin typeface="Cambria Math" panose="02040503050406030204" pitchFamily="18" charset="0"/>
                      </a:rPr>
                      <m:t>𝑘</m:t>
                    </m:r>
                  </m:oMath>
                </a14:m>
                <a:r>
                  <a:rPr lang="zh-CN" altLang="en-US" dirty="0"/>
                  <a:t>使得</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𝑘</m:t>
                    </m:r>
                  </m:oMath>
                </a14:m>
                <a:r>
                  <a:rPr lang="en-US" altLang="zh-CN" dirty="0" smtClean="0"/>
                  <a:t>, </a:t>
                </a:r>
                <a:r>
                  <a:rPr lang="zh-CN" altLang="en-US" dirty="0" smtClean="0"/>
                  <a:t>整数</a:t>
                </a:r>
                <a14:m>
                  <m:oMath xmlns:m="http://schemas.openxmlformats.org/officeDocument/2006/math">
                    <m:r>
                      <a:rPr lang="en-US" altLang="zh-CN" i="1" dirty="0" smtClean="0">
                        <a:latin typeface="Cambria Math" panose="02040503050406030204" pitchFamily="18" charset="0"/>
                      </a:rPr>
                      <m:t>𝑛</m:t>
                    </m:r>
                  </m:oMath>
                </a14:m>
                <a:r>
                  <a:rPr lang="zh-CN" altLang="en-US" dirty="0"/>
                  <a:t>是</a:t>
                </a:r>
                <a:r>
                  <a:rPr lang="zh-CN" altLang="en-US" b="1" dirty="0" smtClean="0">
                    <a:solidFill>
                      <a:srgbClr val="C00000"/>
                    </a:solidFill>
                  </a:rPr>
                  <a:t>偶数</a:t>
                </a:r>
                <a:r>
                  <a:rPr lang="en-US" altLang="zh-CN" dirty="0" smtClean="0"/>
                  <a:t>. </a:t>
                </a:r>
                <a:r>
                  <a:rPr lang="zh-CN" altLang="en-US" dirty="0" smtClean="0"/>
                  <a:t>如果</a:t>
                </a:r>
                <a:r>
                  <a:rPr lang="zh-CN" altLang="en-US" dirty="0"/>
                  <a:t>存在整数</a:t>
                </a:r>
                <a14:m>
                  <m:oMath xmlns:m="http://schemas.openxmlformats.org/officeDocument/2006/math">
                    <m:r>
                      <a:rPr lang="en-US" altLang="zh-CN" i="1" dirty="0" smtClean="0">
                        <a:latin typeface="Cambria Math" panose="02040503050406030204" pitchFamily="18" charset="0"/>
                      </a:rPr>
                      <m:t>𝑘</m:t>
                    </m:r>
                  </m:oMath>
                </a14:m>
                <a:r>
                  <a:rPr lang="zh-CN" altLang="en-US" dirty="0"/>
                  <a:t>使得</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=2</m:t>
                    </m:r>
                    <m:r>
                      <a:rPr lang="en-US" altLang="zh-CN" i="1" dirty="0" smtClean="0">
                        <a:latin typeface="Cambria Math" panose="02040503050406030204" pitchFamily="18" charset="0"/>
                      </a:rPr>
                      <m:t>𝑘</m:t>
                    </m:r>
                    <m:r>
                      <a:rPr lang="en-US" altLang="zh-CN" i="1" dirty="0" smtClean="0">
                        <a:latin typeface="Cambria Math" panose="02040503050406030204" pitchFamily="18" charset="0"/>
                      </a:rPr>
                      <m:t>+1</m:t>
                    </m:r>
                  </m:oMath>
                </a14:m>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a:t>是</a:t>
                </a:r>
                <a:r>
                  <a:rPr lang="zh-CN" altLang="en-US" b="1" dirty="0">
                    <a:solidFill>
                      <a:srgbClr val="C00000"/>
                    </a:solidFill>
                  </a:rPr>
                  <a:t>奇数</a:t>
                </a:r>
                <a:r>
                  <a:rPr lang="en-US" altLang="zh-CN" dirty="0" smtClean="0"/>
                  <a:t>. </a:t>
                </a:r>
                <a:r>
                  <a:rPr lang="zh-CN" altLang="en-US" dirty="0" smtClean="0"/>
                  <a:t>注意</a:t>
                </a:r>
                <a:r>
                  <a:rPr lang="zh-CN" altLang="en-US" dirty="0"/>
                  <a:t>每个整数是偶数或</a:t>
                </a:r>
                <a:r>
                  <a:rPr lang="zh-CN" altLang="en-US" dirty="0" smtClean="0"/>
                  <a:t>奇数</a:t>
                </a:r>
                <a:r>
                  <a:rPr lang="en-US" altLang="zh-CN" dirty="0" smtClean="0"/>
                  <a:t>, </a:t>
                </a:r>
                <a:r>
                  <a:rPr lang="zh-CN" altLang="en-US" dirty="0" smtClean="0"/>
                  <a:t>但是没有整数既是偶数</a:t>
                </a:r>
                <a:r>
                  <a:rPr lang="en-US" altLang="zh-CN" dirty="0" smtClean="0"/>
                  <a:t>, </a:t>
                </a:r>
                <a:r>
                  <a:rPr lang="zh-CN" altLang="en-US" dirty="0" smtClean="0"/>
                  <a:t>又是奇数</a:t>
                </a:r>
                <a:r>
                  <a:rPr lang="en-US" altLang="zh-CN" dirty="0" smtClean="0"/>
                  <a:t>.</a:t>
                </a:r>
              </a:p>
              <a:p>
                <a:endParaRPr lang="en-US" altLang="zh-CN" dirty="0"/>
              </a:p>
              <a:p>
                <a:pPr algn="just"/>
                <a:r>
                  <a:rPr lang="zh-CN" altLang="en-US" dirty="0" smtClean="0"/>
                  <a:t>定义</a:t>
                </a:r>
                <a:r>
                  <a:rPr lang="en-US" altLang="zh-CN" dirty="0"/>
                  <a:t>:</a:t>
                </a:r>
                <a:r>
                  <a:rPr lang="zh-CN" altLang="en-US" dirty="0"/>
                  <a:t>如果存在整数</a:t>
                </a:r>
                <a14:m>
                  <m:oMath xmlns:m="http://schemas.openxmlformats.org/officeDocument/2006/math">
                    <m:r>
                      <a:rPr lang="en-US" altLang="zh-CN" i="1" dirty="0">
                        <a:latin typeface="Cambria Math" panose="02040503050406030204" pitchFamily="18" charset="0"/>
                      </a:rPr>
                      <m:t>𝑝</m:t>
                    </m:r>
                  </m:oMath>
                </a14:m>
                <a:r>
                  <a:rPr lang="zh-CN" altLang="en-US" dirty="0"/>
                  <a:t>和</a:t>
                </a:r>
                <a14:m>
                  <m:oMath xmlns:m="http://schemas.openxmlformats.org/officeDocument/2006/math">
                    <m:r>
                      <a:rPr lang="en-US" altLang="zh-CN" i="1" dirty="0">
                        <a:latin typeface="Cambria Math" panose="02040503050406030204" pitchFamily="18" charset="0"/>
                      </a:rPr>
                      <m:t>𝑞</m:t>
                    </m:r>
                  </m:oMath>
                </a14:m>
                <a:r>
                  <a:rPr lang="en-US" altLang="zh-CN" dirty="0"/>
                  <a:t>, </a:t>
                </a:r>
                <a:r>
                  <a:rPr lang="zh-CN" altLang="en-US" dirty="0"/>
                  <a:t>其中</a:t>
                </a:r>
                <a14:m>
                  <m:oMath xmlns:m="http://schemas.openxmlformats.org/officeDocument/2006/math">
                    <m:r>
                      <a:rPr lang="en-US" altLang="zh-CN" i="1" dirty="0">
                        <a:latin typeface="Cambria Math" panose="02040503050406030204" pitchFamily="18" charset="0"/>
                      </a:rPr>
                      <m:t>𝑞</m:t>
                    </m:r>
                    <m:r>
                      <a:rPr lang="en-US" altLang="zh-CN" i="1" dirty="0">
                        <a:latin typeface="Cambria Math" panose="02040503050406030204" pitchFamily="18" charset="0"/>
                      </a:rPr>
                      <m:t>≠0</m:t>
                    </m:r>
                  </m:oMath>
                </a14:m>
                <a:r>
                  <a:rPr lang="en-US" altLang="zh-CN" dirty="0"/>
                  <a:t>, </a:t>
                </a:r>
                <a:r>
                  <a:rPr lang="zh-CN" altLang="en-US" dirty="0"/>
                  <a:t>使得</a:t>
                </a:r>
                <a14:m>
                  <m:oMath xmlns:m="http://schemas.openxmlformats.org/officeDocument/2006/math">
                    <m:r>
                      <a:rPr lang="en-US" altLang="zh-CN" i="1" dirty="0">
                        <a:latin typeface="Cambria Math" panose="02040503050406030204" pitchFamily="18" charset="0"/>
                      </a:rPr>
                      <m:t>𝑟</m:t>
                    </m:r>
                    <m:r>
                      <a:rPr lang="en-US" altLang="zh-CN" i="1" dirty="0">
                        <a:latin typeface="Cambria Math" panose="02040503050406030204" pitchFamily="18" charset="0"/>
                      </a:rPr>
                      <m:t>= </m:t>
                    </m:r>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𝑝</m:t>
                        </m:r>
                      </m:num>
                      <m:den>
                        <m:r>
                          <a:rPr lang="en-US" altLang="zh-CN" b="0" i="1" dirty="0" smtClean="0">
                            <a:latin typeface="Cambria Math" panose="02040503050406030204" pitchFamily="18" charset="0"/>
                          </a:rPr>
                          <m:t>𝑞</m:t>
                        </m:r>
                      </m:den>
                    </m:f>
                  </m:oMath>
                </a14:m>
                <a:r>
                  <a:rPr lang="en-US" altLang="zh-CN" dirty="0" smtClean="0"/>
                  <a:t>, </a:t>
                </a:r>
                <a:r>
                  <a:rPr lang="zh-CN" altLang="en-US" dirty="0"/>
                  <a:t>则实数</a:t>
                </a:r>
                <a14:m>
                  <m:oMath xmlns:m="http://schemas.openxmlformats.org/officeDocument/2006/math">
                    <m:r>
                      <a:rPr lang="en-US" altLang="zh-CN" i="1" dirty="0">
                        <a:latin typeface="Cambria Math" panose="02040503050406030204" pitchFamily="18" charset="0"/>
                      </a:rPr>
                      <m:t>𝑟</m:t>
                    </m:r>
                  </m:oMath>
                </a14:m>
                <a:r>
                  <a:rPr lang="zh-CN" altLang="en-US" dirty="0"/>
                  <a:t>是</a:t>
                </a:r>
                <a:r>
                  <a:rPr lang="zh-CN" altLang="en-US" b="1" dirty="0">
                    <a:solidFill>
                      <a:srgbClr val="C00000"/>
                    </a:solidFill>
                  </a:rPr>
                  <a:t>有理数</a:t>
                </a:r>
                <a:r>
                  <a:rPr lang="en-US" altLang="zh-CN" dirty="0"/>
                  <a:t>. </a:t>
                </a:r>
                <a:r>
                  <a:rPr lang="zh-CN" altLang="en-US" dirty="0"/>
                  <a:t>不是有理数的实数称为</a:t>
                </a:r>
                <a:r>
                  <a:rPr lang="zh-CN" altLang="en-US" b="1" dirty="0">
                    <a:solidFill>
                      <a:srgbClr val="C00000"/>
                    </a:solidFill>
                  </a:rPr>
                  <a:t>无理数</a:t>
                </a:r>
                <a:r>
                  <a:rPr lang="en-US" altLang="zh-CN" dirty="0"/>
                  <a:t>.</a:t>
                </a: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DDA2C359-02C3-4802-8738-6467E7984EDA}"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48</a:t>
            </a:fld>
            <a:endParaRPr lang="zh-CN" altLang="en-US" dirty="0"/>
          </a:p>
        </p:txBody>
      </p:sp>
    </p:spTree>
    <p:extLst>
      <p:ext uri="{BB962C8B-B14F-4D97-AF65-F5344CB8AC3E}">
        <p14:creationId xmlns:p14="http://schemas.microsoft.com/office/powerpoint/2010/main" val="39251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4.7.2 </a:t>
            </a:r>
            <a:r>
              <a:rPr lang="zh-CN" altLang="en-US" dirty="0" smtClean="0"/>
              <a:t>证明</a:t>
            </a:r>
            <a:r>
              <a:rPr lang="zh-CN" altLang="en-US" dirty="0"/>
              <a:t>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r>
                  <a:rPr lang="zh-CN" altLang="en-US" dirty="0" smtClean="0"/>
                  <a:t>为了证明定理</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0" smtClean="0">
                        <a:latin typeface="Cambria Math" panose="02040503050406030204" pitchFamily="18" charset="0"/>
                        <a:ea typeface="Cambria Math" panose="02040503050406030204" pitchFamily="18" charset="0"/>
                      </a:rPr>
                      <m:t>,</m:t>
                    </m:r>
                  </m:oMath>
                </a14:m>
                <a:r>
                  <a:rPr lang="zh-CN" altLang="en-US" dirty="0" smtClean="0"/>
                  <a:t> 引入</a:t>
                </a:r>
                <a14:m>
                  <m:oMath xmlns:m="http://schemas.openxmlformats.org/officeDocument/2006/math">
                    <m:r>
                      <a:rPr lang="en-US" altLang="zh-CN" i="1" dirty="0" smtClean="0">
                        <a:latin typeface="Cambria Math" panose="02040503050406030204" pitchFamily="18" charset="0"/>
                      </a:rPr>
                      <m:t>𝑐</m:t>
                    </m:r>
                  </m:oMath>
                </a14:m>
                <a:r>
                  <a:rPr lang="zh-CN" altLang="en-US" dirty="0" smtClean="0"/>
                  <a:t>表示论域</a:t>
                </a:r>
                <a14:m>
                  <m:oMath xmlns:m="http://schemas.openxmlformats.org/officeDocument/2006/math">
                    <m:r>
                      <a:rPr lang="en-US" altLang="zh-CN" i="1" dirty="0" smtClean="0">
                        <a:latin typeface="Cambria Math" panose="02040503050406030204" pitchFamily="18" charset="0"/>
                      </a:rPr>
                      <m:t>𝑈</m:t>
                    </m:r>
                  </m:oMath>
                </a14:m>
                <a:r>
                  <a:rPr lang="zh-CN" altLang="en-US" dirty="0" smtClean="0"/>
                  <a:t>中的任意一个元素</a:t>
                </a:r>
                <a:r>
                  <a:rPr lang="en-US" altLang="zh-CN" dirty="0" smtClean="0"/>
                  <a:t>,</a:t>
                </a:r>
                <a:r>
                  <a:rPr lang="zh-CN" altLang="en-US" dirty="0" smtClean="0"/>
                  <a:t>然后采用全称引入规则</a:t>
                </a:r>
                <a:r>
                  <a:rPr lang="en-US" altLang="zh-CN" dirty="0" smtClean="0"/>
                  <a:t>, </a:t>
                </a:r>
                <a:r>
                  <a:rPr lang="zh-CN" altLang="en-US" dirty="0" smtClean="0"/>
                  <a:t>以上语句的真实性如</a:t>
                </a:r>
                <a:r>
                  <a:rPr lang="en-US" altLang="zh-CN" dirty="0" smtClean="0"/>
                  <a:t>:</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r>
                      <a:rPr lang="en-US" altLang="zh-CN" b="0" i="1" smtClean="0">
                        <a:latin typeface="Cambria Math" panose="02040503050406030204" pitchFamily="18" charset="0"/>
                      </a:rPr>
                      <m:t>.</m:t>
                    </m:r>
                  </m:oMath>
                </a14:m>
                <a:r>
                  <a:rPr lang="zh-CN" altLang="en-US" dirty="0" smtClean="0"/>
                  <a:t> 所以</a:t>
                </a:r>
                <a:r>
                  <a:rPr lang="en-US" altLang="zh-CN" dirty="0" smtClean="0"/>
                  <a:t>, </a:t>
                </a:r>
                <a:r>
                  <a:rPr lang="zh-CN" altLang="en-US" dirty="0" smtClean="0"/>
                  <a:t>我们必须证明</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oMath>
                </a14:m>
                <a:r>
                  <a:rPr lang="en-US" dirty="0" smtClean="0"/>
                  <a:t>.</a:t>
                </a:r>
              </a:p>
              <a:p>
                <a:pPr marL="0" indent="0">
                  <a:buNone/>
                </a:pPr>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r="-194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85667AC-0390-4698-B3FC-449F5DA26FFF}"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49</a:t>
            </a:fld>
            <a:endParaRPr lang="zh-CN" altLang="en-US" dirty="0"/>
          </a:p>
        </p:txBody>
      </p:sp>
    </p:spTree>
    <p:extLst>
      <p:ext uri="{BB962C8B-B14F-4D97-AF65-F5344CB8AC3E}">
        <p14:creationId xmlns:p14="http://schemas.microsoft.com/office/powerpoint/2010/main" val="40695967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4.6.1 </a:t>
            </a:r>
            <a:r>
              <a:rPr lang="zh-CN" altLang="en-US" dirty="0" smtClean="0"/>
              <a:t>引言</a:t>
            </a:r>
            <a:endParaRPr lang="en-US" dirty="0"/>
          </a:p>
        </p:txBody>
      </p:sp>
      <p:sp>
        <p:nvSpPr>
          <p:cNvPr id="10" name="Content Placeholder 9"/>
          <p:cNvSpPr>
            <a:spLocks noGrp="1"/>
          </p:cNvSpPr>
          <p:nvPr>
            <p:ph idx="1"/>
          </p:nvPr>
        </p:nvSpPr>
        <p:spPr/>
        <p:txBody>
          <a:bodyPr/>
          <a:lstStyle/>
          <a:p>
            <a:r>
              <a:rPr lang="zh-CN" altLang="en-US" dirty="0"/>
              <a:t>我们可以将谓词逻辑中的</a:t>
            </a:r>
            <a:r>
              <a:rPr lang="zh-CN" altLang="en-US" dirty="0" smtClean="0"/>
              <a:t>前提</a:t>
            </a:r>
            <a:r>
              <a:rPr lang="en-US" altLang="zh-CN" dirty="0" smtClean="0"/>
              <a:t>(</a:t>
            </a:r>
            <a:r>
              <a:rPr lang="zh-CN" altLang="en-US" dirty="0" smtClean="0"/>
              <a:t>在行之上</a:t>
            </a:r>
            <a:r>
              <a:rPr lang="en-US" altLang="zh-CN" dirty="0" smtClean="0"/>
              <a:t>)</a:t>
            </a:r>
            <a:r>
              <a:rPr lang="zh-CN" altLang="en-US" dirty="0" smtClean="0"/>
              <a:t>和结论</a:t>
            </a:r>
            <a:r>
              <a:rPr lang="en-US" altLang="zh-CN" dirty="0" smtClean="0"/>
              <a:t>(</a:t>
            </a:r>
            <a:r>
              <a:rPr lang="zh-CN" altLang="en-US" dirty="0" smtClean="0"/>
              <a:t>在行之下</a:t>
            </a:r>
            <a:r>
              <a:rPr lang="en-US" altLang="zh-CN" dirty="0" smtClean="0"/>
              <a:t>)</a:t>
            </a:r>
            <a:r>
              <a:rPr lang="zh-CN" altLang="en-US" dirty="0" smtClean="0"/>
              <a:t>表示</a:t>
            </a:r>
            <a:r>
              <a:rPr lang="zh-CN" altLang="en-US" dirty="0"/>
              <a:t>为一个</a:t>
            </a:r>
            <a:r>
              <a:rPr lang="zh-CN" altLang="en-US" dirty="0" smtClean="0"/>
              <a:t>参数</a:t>
            </a:r>
            <a:r>
              <a:rPr lang="en-US" dirty="0" smtClean="0"/>
              <a:t>:</a:t>
            </a:r>
          </a:p>
          <a:p>
            <a:endParaRPr lang="en-US" dirty="0" smtClean="0"/>
          </a:p>
          <a:p>
            <a:endParaRPr lang="en-US" dirty="0" smtClean="0"/>
          </a:p>
          <a:p>
            <a:endParaRPr lang="en-US" dirty="0" smtClean="0"/>
          </a:p>
          <a:p>
            <a:endParaRPr lang="en-US" dirty="0" smtClean="0"/>
          </a:p>
          <a:p>
            <a:r>
              <a:rPr lang="zh-CN" altLang="en-US" dirty="0" smtClean="0"/>
              <a:t>我们</a:t>
            </a:r>
            <a:r>
              <a:rPr lang="zh-CN" altLang="en-US" dirty="0"/>
              <a:t>很快就会看到这是一个有效</a:t>
            </a:r>
            <a:r>
              <a:rPr lang="zh-CN" altLang="en-US" dirty="0" smtClean="0"/>
              <a:t>的</a:t>
            </a:r>
            <a:r>
              <a:rPr lang="zh-CN" altLang="en-US" b="1" dirty="0" smtClean="0"/>
              <a:t>论证</a:t>
            </a:r>
            <a:r>
              <a:rPr lang="en-US" altLang="zh-CN" dirty="0" smtClean="0"/>
              <a:t>.</a:t>
            </a:r>
            <a:endParaRPr lang="en-US" dirty="0" smtClean="0"/>
          </a:p>
        </p:txBody>
      </p:sp>
      <p:pic>
        <p:nvPicPr>
          <p:cNvPr id="8" name="Picture 7" descr="addin_tmp.png"/>
          <p:cNvPicPr>
            <a:picLocks noChangeAspect="1"/>
          </p:cNvPicPr>
          <p:nvPr>
            <p:custDataLst>
              <p:tags r:id="rId1"/>
            </p:custDataLst>
          </p:nvPr>
        </p:nvPicPr>
        <p:blipFill>
          <a:blip r:embed="rId5" cstate="print"/>
          <a:stretch>
            <a:fillRect/>
          </a:stretch>
        </p:blipFill>
        <p:spPr>
          <a:xfrm>
            <a:off x="3711542" y="1890300"/>
            <a:ext cx="4377690" cy="382905"/>
          </a:xfrm>
          <a:prstGeom prst="rect">
            <a:avLst/>
          </a:prstGeom>
        </p:spPr>
      </p:pic>
      <p:pic>
        <p:nvPicPr>
          <p:cNvPr id="13" name="Picture 12" descr="addin_tmp.png"/>
          <p:cNvPicPr>
            <a:picLocks noChangeAspect="1"/>
          </p:cNvPicPr>
          <p:nvPr>
            <p:custDataLst>
              <p:tags r:id="rId2"/>
            </p:custDataLst>
          </p:nvPr>
        </p:nvPicPr>
        <p:blipFill>
          <a:blip r:embed="rId6" cstate="print"/>
          <a:stretch>
            <a:fillRect/>
          </a:stretch>
        </p:blipFill>
        <p:spPr>
          <a:xfrm>
            <a:off x="3682967" y="2481249"/>
            <a:ext cx="2560320" cy="38290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2971800" y="3142684"/>
            <a:ext cx="3743325" cy="382905"/>
          </a:xfrm>
          <a:prstGeom prst="rect">
            <a:avLst/>
          </a:prstGeom>
        </p:spPr>
      </p:pic>
      <p:cxnSp>
        <p:nvCxnSpPr>
          <p:cNvPr id="9" name="Straight Connector 8"/>
          <p:cNvCxnSpPr/>
          <p:nvPr/>
        </p:nvCxnSpPr>
        <p:spPr>
          <a:xfrm>
            <a:off x="3285698" y="2971800"/>
            <a:ext cx="4572000" cy="0"/>
          </a:xfrm>
          <a:prstGeom prst="line">
            <a:avLst/>
          </a:prstGeom>
        </p:spPr>
        <p:style>
          <a:lnRef idx="2">
            <a:schemeClr val="dk1"/>
          </a:lnRef>
          <a:fillRef idx="0">
            <a:schemeClr val="dk1"/>
          </a:fillRef>
          <a:effectRef idx="1">
            <a:schemeClr val="dk1"/>
          </a:effectRef>
          <a:fontRef idx="minor">
            <a:schemeClr val="tx1"/>
          </a:fontRef>
        </p:style>
      </p:cxnSp>
      <p:sp>
        <p:nvSpPr>
          <p:cNvPr id="3" name="日期占位符 2"/>
          <p:cNvSpPr>
            <a:spLocks noGrp="1"/>
          </p:cNvSpPr>
          <p:nvPr>
            <p:ph type="dt" sz="half" idx="10"/>
          </p:nvPr>
        </p:nvSpPr>
        <p:spPr/>
        <p:txBody>
          <a:bodyPr/>
          <a:lstStyle/>
          <a:p>
            <a:fld id="{3B6A0477-1526-4855-A8A8-EA5937E46343}"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5</a:t>
            </a:fld>
            <a:endParaRPr lang="zh-CN" altLang="en-US" dirty="0"/>
          </a:p>
        </p:txBody>
      </p:sp>
    </p:spTree>
    <p:extLst>
      <p:ext uri="{BB962C8B-B14F-4D97-AF65-F5344CB8AC3E}">
        <p14:creationId xmlns:p14="http://schemas.microsoft.com/office/powerpoint/2010/main" val="28077788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3048000"/>
            <a:ext cx="11277599" cy="2209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4.7.2 </a:t>
            </a:r>
            <a:r>
              <a:rPr lang="zh-CN" altLang="en-US" dirty="0" smtClean="0"/>
              <a:t>直接证明法证明条件语句</a:t>
            </a:r>
            <a:r>
              <a:rPr lang="en-US" altLang="zh-CN" dirty="0" smtClean="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74320" lvl="1" indent="-274320">
                  <a:spcBef>
                    <a:spcPts val="1000"/>
                  </a:spcBef>
                  <a:buClr>
                    <a:srgbClr val="CEA524"/>
                  </a:buClr>
                  <a:buSzPct val="100000"/>
                  <a:buFont typeface="Wingdings" panose="05000000000000000000" pitchFamily="2" charset="2"/>
                  <a:buChar char="q"/>
                </a:pPr>
                <a:r>
                  <a:rPr lang="zh-CN" altLang="en-US" sz="2800" dirty="0" smtClean="0"/>
                  <a:t>立储风波</a:t>
                </a:r>
                <a:r>
                  <a:rPr lang="en-US" altLang="zh-CN" sz="2800" dirty="0" smtClean="0"/>
                  <a:t>: </a:t>
                </a:r>
                <a:endParaRPr lang="en-US" altLang="zh-CN" sz="2800" dirty="0"/>
              </a:p>
              <a:p>
                <a:pPr marL="355600" lvl="1" indent="0" algn="just">
                  <a:lnSpc>
                    <a:spcPct val="110000"/>
                  </a:lnSpc>
                  <a:spcBef>
                    <a:spcPts val="200"/>
                  </a:spcBef>
                  <a:buSzPct val="97000"/>
                  <a:buNone/>
                </a:pPr>
                <a:r>
                  <a:rPr lang="zh-CN" altLang="en-US" sz="2000" dirty="0" smtClean="0"/>
                  <a:t>    </a:t>
                </a:r>
                <a:r>
                  <a:rPr lang="en-US" altLang="zh-CN" sz="2000" dirty="0" smtClean="0"/>
                  <a:t>《</a:t>
                </a:r>
                <a:r>
                  <a:rPr lang="zh-CN" altLang="en-US" sz="2000" dirty="0" smtClean="0"/>
                  <a:t>明朝那些事儿</a:t>
                </a:r>
                <a:r>
                  <a:rPr lang="en-US" altLang="zh-CN" sz="2000" dirty="0" smtClean="0"/>
                  <a:t>》: </a:t>
                </a:r>
                <a:r>
                  <a:rPr lang="zh-CN" altLang="en-US" sz="2000" b="1" dirty="0" smtClean="0"/>
                  <a:t>朱棣</a:t>
                </a:r>
                <a:r>
                  <a:rPr lang="zh-CN" altLang="en-US" sz="2000" dirty="0"/>
                  <a:t>问“你认为该立谁？”</a:t>
                </a:r>
                <a:r>
                  <a:rPr lang="zh-CN" altLang="en-US" sz="2000" b="1" dirty="0" smtClean="0"/>
                  <a:t>解缙</a:t>
                </a:r>
                <a:r>
                  <a:rPr lang="zh-CN" altLang="en-US" sz="2000" dirty="0" smtClean="0"/>
                  <a:t>答“世子</a:t>
                </a:r>
                <a:r>
                  <a:rPr lang="en-US" altLang="zh-CN" sz="2000" dirty="0" smtClean="0"/>
                  <a:t>(</a:t>
                </a:r>
                <a:r>
                  <a:rPr lang="zh-CN" altLang="en-US" sz="2000" dirty="0"/>
                  <a:t>朱高炽</a:t>
                </a:r>
                <a:r>
                  <a:rPr lang="en-US" altLang="zh-CN" sz="2000" dirty="0" smtClean="0"/>
                  <a:t>)</a:t>
                </a:r>
                <a:r>
                  <a:rPr lang="zh-CN" altLang="en-US" sz="2000" dirty="0" smtClean="0"/>
                  <a:t>仁厚</a:t>
                </a:r>
                <a:r>
                  <a:rPr lang="en-US" altLang="zh-CN" sz="2000" dirty="0" smtClean="0"/>
                  <a:t>, </a:t>
                </a:r>
                <a:r>
                  <a:rPr lang="zh-CN" altLang="en-US" sz="2000" dirty="0" smtClean="0"/>
                  <a:t>当为太子</a:t>
                </a:r>
                <a:r>
                  <a:rPr lang="en-US" altLang="zh-CN" sz="2000" dirty="0" smtClean="0"/>
                  <a:t>.</a:t>
                </a:r>
                <a:r>
                  <a:rPr lang="zh-CN" altLang="en-US" sz="2000" dirty="0" smtClean="0"/>
                  <a:t>”朱棣不说话</a:t>
                </a:r>
                <a:r>
                  <a:rPr lang="en-US" altLang="zh-CN" sz="2000" dirty="0" smtClean="0"/>
                  <a:t>. </a:t>
                </a:r>
                <a:r>
                  <a:rPr lang="zh-CN" altLang="en-US" sz="2000" dirty="0" smtClean="0"/>
                  <a:t>解缙再答“好圣孙</a:t>
                </a:r>
                <a:r>
                  <a:rPr lang="en-US" altLang="zh-CN" sz="2000" dirty="0" smtClean="0"/>
                  <a:t>!</a:t>
                </a:r>
                <a:r>
                  <a:rPr lang="zh-CN" altLang="en-US" sz="2000" dirty="0" smtClean="0"/>
                  <a:t>”朱棣笑了</a:t>
                </a:r>
                <a:r>
                  <a:rPr lang="en-US" altLang="zh-CN" sz="2000" dirty="0" smtClean="0"/>
                  <a:t>, </a:t>
                </a:r>
                <a:r>
                  <a:rPr lang="zh-CN" altLang="en-US" sz="2000" dirty="0" smtClean="0"/>
                  <a:t>解缙也笑了</a:t>
                </a:r>
                <a:r>
                  <a:rPr lang="en-US" altLang="zh-CN" sz="2000" dirty="0" smtClean="0"/>
                  <a:t>, </a:t>
                </a:r>
                <a:r>
                  <a:rPr lang="zh-CN" altLang="en-US" sz="2000" dirty="0" smtClean="0"/>
                  <a:t>事情就此定局</a:t>
                </a:r>
                <a:r>
                  <a:rPr lang="en-US" altLang="zh-CN" sz="2000" dirty="0" smtClean="0"/>
                  <a:t>. </a:t>
                </a:r>
                <a:endParaRPr lang="en-US" altLang="zh-CN" b="1" dirty="0" smtClean="0">
                  <a:solidFill>
                    <a:srgbClr val="C00000"/>
                  </a:solidFill>
                </a:endParaRPr>
              </a:p>
              <a:p>
                <a:endParaRPr lang="en-US" altLang="zh-CN" b="1" dirty="0">
                  <a:solidFill>
                    <a:srgbClr val="C00000"/>
                  </a:solidFill>
                </a:endParaRPr>
              </a:p>
              <a:p>
                <a:r>
                  <a:rPr lang="zh-CN" altLang="en-US" b="1" dirty="0" smtClean="0">
                    <a:solidFill>
                      <a:srgbClr val="C00000"/>
                    </a:solidFill>
                  </a:rPr>
                  <a:t>直接证明法</a:t>
                </a:r>
                <a:r>
                  <a:rPr lang="en-US" sz="3000" dirty="0" smtClean="0"/>
                  <a:t>: </a:t>
                </a:r>
              </a:p>
              <a:p>
                <a:pPr marL="812800" indent="-457200">
                  <a:buClr>
                    <a:srgbClr val="01559D"/>
                  </a:buClr>
                  <a:buSzPct val="97000"/>
                  <a:buFont typeface="Wingdings" panose="05000000000000000000" pitchFamily="2" charset="2"/>
                  <a:buChar char="Ø"/>
                </a:pPr>
                <a:r>
                  <a:rPr lang="zh-CN" altLang="en-US" sz="2400" dirty="0" smtClean="0"/>
                  <a:t>第一步</a:t>
                </a:r>
                <a:r>
                  <a:rPr lang="en-US" altLang="zh-CN" sz="2400" dirty="0" smtClean="0"/>
                  <a:t>, </a:t>
                </a:r>
                <a:r>
                  <a:rPr lang="zh-CN" altLang="en-US" sz="2400" dirty="0" smtClean="0"/>
                  <a:t>假设</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smtClean="0"/>
                  <a:t>为真</a:t>
                </a:r>
                <a:r>
                  <a:rPr lang="en-US" altLang="zh-CN" sz="2400" dirty="0" smtClean="0"/>
                  <a:t>;</a:t>
                </a:r>
              </a:p>
              <a:p>
                <a:pPr marL="812800" indent="-457200">
                  <a:buClr>
                    <a:srgbClr val="01559D"/>
                  </a:buClr>
                  <a:buSzPct val="97000"/>
                  <a:buFont typeface="Wingdings" panose="05000000000000000000" pitchFamily="2" charset="2"/>
                  <a:buChar char="Ø"/>
                </a:pPr>
                <a:r>
                  <a:rPr lang="zh-CN" altLang="en-US" sz="2400" dirty="0" smtClean="0"/>
                  <a:t>第二步</a:t>
                </a:r>
                <a:r>
                  <a:rPr lang="en-US" altLang="zh-CN" sz="2400" dirty="0" smtClean="0"/>
                  <a:t>, </a:t>
                </a:r>
                <a:r>
                  <a:rPr lang="zh-CN" altLang="en-US" sz="2400" dirty="0" smtClean="0"/>
                  <a:t>用推理规则构造；</a:t>
                </a:r>
                <a:endParaRPr lang="en-US" altLang="zh-CN" sz="2400" dirty="0" smtClean="0"/>
              </a:p>
              <a:p>
                <a:pPr marL="812800" indent="-457200">
                  <a:buClr>
                    <a:srgbClr val="01559D"/>
                  </a:buClr>
                  <a:buSzPct val="97000"/>
                  <a:buFont typeface="Wingdings" panose="05000000000000000000" pitchFamily="2" charset="2"/>
                  <a:buChar char="Ø"/>
                </a:pPr>
                <a:r>
                  <a:rPr lang="zh-CN" altLang="en-US" sz="2400" dirty="0" smtClean="0"/>
                  <a:t>第三步</a:t>
                </a:r>
                <a:r>
                  <a:rPr lang="en-US" altLang="zh-CN" sz="2400" dirty="0" smtClean="0"/>
                  <a:t>, </a:t>
                </a:r>
                <a:r>
                  <a:rPr lang="zh-CN" altLang="en-US" sz="2400" dirty="0" smtClean="0"/>
                  <a:t>表明</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smtClean="0"/>
                  <a:t>也必须为真</a:t>
                </a:r>
                <a:r>
                  <a:rPr lang="en-US"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555"/>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F1B0A6D-43C7-4D7A-9142-7765A9162A86}" type="datetime1">
              <a:rPr lang="zh-CN" altLang="en-US" smtClean="0"/>
              <a:t>2024/11/5</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50</a:t>
            </a:fld>
            <a:endParaRPr lang="zh-CN" altLang="en-US" dirty="0"/>
          </a:p>
        </p:txBody>
      </p:sp>
    </p:spTree>
    <p:extLst>
      <p:ext uri="{BB962C8B-B14F-4D97-AF65-F5344CB8AC3E}">
        <p14:creationId xmlns:p14="http://schemas.microsoft.com/office/powerpoint/2010/main" val="86310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wipe(down)">
                                      <p:cBhvr>
                                        <p:cTn id="13" dur="500"/>
                                        <p:tgtEl>
                                          <p:spTgt spid="3">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wipe(down)">
                                      <p:cBhvr>
                                        <p:cTn id="16" dur="500"/>
                                        <p:tgtEl>
                                          <p:spTgt spid="3">
                                            <p:txEl>
                                              <p:pRg st="6" end="6"/>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4.7.2 </a:t>
            </a:r>
            <a:r>
              <a:rPr lang="zh-CN" altLang="en-US" dirty="0" smtClean="0"/>
              <a:t>直接证明法证明条件语句</a:t>
            </a:r>
            <a:r>
              <a:rPr lang="en-US" altLang="zh-CN" dirty="0" smtClean="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使用直接证明法证明</a:t>
                </a:r>
                <a:r>
                  <a:rPr lang="en-US" dirty="0" smtClean="0"/>
                  <a:t>“</a:t>
                </a:r>
                <a:r>
                  <a:rPr lang="zh-CN" altLang="en-US" dirty="0" smtClean="0"/>
                  <a:t>如果</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是一个奇数</a:t>
                </a:r>
                <a:r>
                  <a:rPr lang="en-US" altLang="zh-CN" dirty="0" smtClean="0"/>
                  <a:t>, </a:t>
                </a:r>
                <a:r>
                  <a:rPr lang="zh-CN" altLang="en-US" dirty="0" smtClean="0"/>
                  <a:t>那么</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oMath>
                </a14:m>
                <a:r>
                  <a:rPr lang="zh-CN" altLang="en-US" dirty="0" smtClean="0"/>
                  <a:t>是奇数</a:t>
                </a:r>
                <a:r>
                  <a:rPr lang="en-US" dirty="0" smtClean="0"/>
                  <a:t>.”</a:t>
                </a:r>
              </a:p>
              <a:p>
                <a:r>
                  <a:rPr lang="zh-CN" altLang="en-US" dirty="0" smtClean="0"/>
                  <a:t>解</a:t>
                </a:r>
                <a:r>
                  <a:rPr lang="en-US" dirty="0" smtClean="0"/>
                  <a:t>: </a:t>
                </a:r>
              </a:p>
              <a:p>
                <a:pPr marL="812800" indent="-457200">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是</a:t>
                </a:r>
                <a:r>
                  <a:rPr lang="zh-CN" altLang="en-US" sz="2400" dirty="0"/>
                  <a:t>奇数</a:t>
                </a:r>
                <a:r>
                  <a:rPr lang="en-US" sz="2400" dirty="0"/>
                  <a:t>. </a:t>
                </a:r>
                <a:r>
                  <a:rPr lang="zh-CN" altLang="en-US" sz="2400" dirty="0" smtClean="0"/>
                  <a:t>那么存在整数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smtClean="0"/>
                  <a:t>,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m:t>
                    </m:r>
                    <m:r>
                      <a:rPr lang="en-US" sz="2400" i="1" dirty="0" smtClean="0">
                        <a:latin typeface="Cambria Math" panose="02040503050406030204" pitchFamily="18" charset="0"/>
                      </a:rPr>
                      <m:t>𝑘</m:t>
                    </m:r>
                    <m:r>
                      <a:rPr lang="en-US" sz="2400" i="1" dirty="0" smtClean="0">
                        <a:latin typeface="Cambria Math" panose="02040503050406030204" pitchFamily="18" charset="0"/>
                      </a:rPr>
                      <m:t>+1</m:t>
                    </m:r>
                  </m:oMath>
                </a14:m>
                <a:r>
                  <a:rPr lang="en-US" sz="2400" dirty="0"/>
                  <a:t>. </a:t>
                </a:r>
                <a:endParaRPr lang="en-US" sz="2400" dirty="0" smtClean="0"/>
              </a:p>
              <a:p>
                <a:pPr marL="812800" indent="-457200" algn="just">
                  <a:buClr>
                    <a:srgbClr val="01559D"/>
                  </a:buClr>
                  <a:buSzPct val="97000"/>
                  <a:buFont typeface="Wingdings" panose="05000000000000000000" pitchFamily="2" charset="2"/>
                  <a:buChar char="Ø"/>
                </a:pPr>
                <a:r>
                  <a:rPr lang="zh-CN" altLang="en-US" sz="2400" dirty="0" smtClean="0"/>
                  <a:t>公式</a:t>
                </a:r>
                <a:r>
                  <a:rPr lang="zh-CN" altLang="en-US" sz="2400" dirty="0"/>
                  <a:t>两边取平</a:t>
                </a:r>
                <a:r>
                  <a:rPr lang="zh-CN" altLang="en-US" sz="2400" dirty="0" smtClean="0"/>
                  <a:t>方可以得到</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en-US" sz="2400" dirty="0" smtClean="0"/>
                  <a:t>=</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e>
                      <m:sup>
                        <m:r>
                          <a:rPr lang="en-US" altLang="zh-CN" sz="2400" i="1">
                            <a:latin typeface="Cambria Math" panose="02040503050406030204" pitchFamily="18" charset="0"/>
                          </a:rPr>
                          <m:t>2</m:t>
                        </m:r>
                      </m:sup>
                    </m:sSup>
                  </m:oMath>
                </a14:m>
                <a:r>
                  <a:rPr lang="en-US" sz="2400" dirty="0"/>
                  <a:t>= </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4</m:t>
                        </m:r>
                        <m:r>
                          <a:rPr lang="en-US" altLang="zh-CN" sz="2400" b="0" i="1" smtClean="0">
                            <a:latin typeface="Cambria Math" panose="02040503050406030204" pitchFamily="18" charset="0"/>
                          </a:rPr>
                          <m:t>𝑘</m:t>
                        </m:r>
                      </m:e>
                      <m:sup>
                        <m:r>
                          <a:rPr lang="en-US" altLang="zh-CN" sz="2400" i="1">
                            <a:latin typeface="Cambria Math" panose="02040503050406030204" pitchFamily="18" charset="0"/>
                          </a:rPr>
                          <m:t>2</m:t>
                        </m:r>
                      </m:sup>
                    </m:sSup>
                  </m:oMath>
                </a14:m>
                <a:r>
                  <a:rPr lang="en-US" sz="2400" dirty="0" smtClean="0"/>
                  <a:t>+</a:t>
                </a:r>
                <a14:m>
                  <m:oMath xmlns:m="http://schemas.openxmlformats.org/officeDocument/2006/math">
                    <m:r>
                      <a:rPr lang="en-US" sz="2400" i="1" dirty="0" smtClean="0">
                        <a:latin typeface="Cambria Math" panose="02040503050406030204" pitchFamily="18" charset="0"/>
                      </a:rPr>
                      <m:t>4</m:t>
                    </m:r>
                    <m:r>
                      <a:rPr lang="en-US" sz="2400" i="1" dirty="0" smtClean="0">
                        <a:latin typeface="Cambria Math" panose="02040503050406030204" pitchFamily="18" charset="0"/>
                      </a:rPr>
                      <m:t>𝑘</m:t>
                    </m:r>
                    <m:r>
                      <a:rPr lang="en-US" sz="2400" i="1" dirty="0" smtClean="0">
                        <a:latin typeface="Cambria Math" panose="02040503050406030204" pitchFamily="18" charset="0"/>
                      </a:rPr>
                      <m:t>+1</m:t>
                    </m:r>
                  </m:oMath>
                </a14:m>
                <a:r>
                  <a:rPr lang="en-US" sz="2400" dirty="0" smtClean="0"/>
                  <a:t>= </a:t>
                </a:r>
                <a14:m>
                  <m:oMath xmlns:m="http://schemas.openxmlformats.org/officeDocument/2006/math">
                    <m:r>
                      <a:rPr lang="en-US" sz="2400" i="1" dirty="0" smtClean="0">
                        <a:latin typeface="Cambria Math" panose="02040503050406030204" pitchFamily="18" charset="0"/>
                      </a:rPr>
                      <m:t>2(</m:t>
                    </m:r>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2</m:t>
                        </m:r>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sz="2400" i="1" dirty="0" smtClean="0">
                        <a:latin typeface="Cambria Math" panose="02040503050406030204" pitchFamily="18" charset="0"/>
                      </a:rPr>
                      <m:t>+2</m:t>
                    </m:r>
                    <m:r>
                      <a:rPr lang="en-US" sz="2400" i="1" dirty="0" smtClean="0">
                        <a:latin typeface="Cambria Math" panose="02040503050406030204" pitchFamily="18" charset="0"/>
                      </a:rPr>
                      <m:t>𝑘</m:t>
                    </m:r>
                    <m:r>
                      <a:rPr lang="en-US" sz="2400" i="1" dirty="0" smtClean="0">
                        <a:latin typeface="Cambria Math" panose="02040503050406030204" pitchFamily="18" charset="0"/>
                      </a:rPr>
                      <m:t>)+ 1=2</m:t>
                    </m:r>
                    <m:r>
                      <a:rPr lang="en-US" sz="2400" i="1" dirty="0" smtClean="0">
                        <a:latin typeface="Cambria Math" panose="02040503050406030204" pitchFamily="18" charset="0"/>
                      </a:rPr>
                      <m:t>𝑟</m:t>
                    </m:r>
                    <m:r>
                      <a:rPr lang="en-US" sz="2400" i="1" dirty="0" smtClean="0">
                        <a:latin typeface="Cambria Math" panose="02040503050406030204" pitchFamily="18" charset="0"/>
                      </a:rPr>
                      <m:t>+1</m:t>
                    </m:r>
                  </m:oMath>
                </a14:m>
                <a:r>
                  <a:rPr lang="en-US" sz="2400" dirty="0" smtClean="0"/>
                  <a:t>, </a:t>
                </a:r>
                <a:r>
                  <a:rPr lang="zh-CN" altLang="en-US" sz="2400" dirty="0" smtClean="0"/>
                  <a:t>其中</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smtClean="0"/>
                  <a:t>为整数</a:t>
                </a:r>
                <a:r>
                  <a:rPr lang="en-US" altLang="zh-CN" sz="2400" dirty="0" smtClean="0"/>
                  <a:t>, </a:t>
                </a:r>
                <a14:m>
                  <m:oMath xmlns:m="http://schemas.openxmlformats.org/officeDocument/2006/math">
                    <m:r>
                      <a:rPr lang="en-US" sz="2400" i="1" dirty="0" smtClean="0">
                        <a:latin typeface="Cambria Math" panose="02040503050406030204" pitchFamily="18" charset="0"/>
                      </a:rPr>
                      <m:t>𝑟</m:t>
                    </m:r>
                  </m:oMath>
                </a14:m>
                <a:r>
                  <a:rPr lang="en-US" sz="2400" dirty="0" smtClean="0"/>
                  <a:t>=</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r>
                          <a:rPr lang="en-US" altLang="zh-CN" sz="2400" i="1">
                            <a:latin typeface="Cambria Math" panose="02040503050406030204" pitchFamily="18" charset="0"/>
                          </a:rPr>
                          <m:t>𝑘</m:t>
                        </m:r>
                      </m:e>
                      <m:sup>
                        <m:r>
                          <a:rPr lang="en-US" altLang="zh-CN" sz="2400" i="1">
                            <a:latin typeface="Cambria Math" panose="02040503050406030204" pitchFamily="18" charset="0"/>
                          </a:rPr>
                          <m:t>2</m:t>
                        </m:r>
                      </m:sup>
                    </m:sSup>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𝑘</m:t>
                    </m:r>
                  </m:oMath>
                </a14:m>
                <a:r>
                  <a:rPr lang="en-US" sz="2400" dirty="0" smtClean="0"/>
                  <a:t>. </a:t>
                </a:r>
                <a:r>
                  <a:rPr lang="zh-CN" altLang="en-US" sz="2400" dirty="0" smtClean="0"/>
                  <a:t>根据奇数的定义</a:t>
                </a:r>
                <a:r>
                  <a:rPr lang="en-US" altLang="zh-CN" sz="2400" dirty="0" smtClean="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zh-CN" altLang="en-US" sz="2400" dirty="0"/>
                  <a:t>是</a:t>
                </a:r>
                <a:r>
                  <a:rPr lang="zh-CN" altLang="en-US" sz="2400" dirty="0" smtClean="0"/>
                  <a:t>奇数</a:t>
                </a:r>
                <a:r>
                  <a:rPr lang="en-US" altLang="zh-CN" sz="2400" dirty="0" smtClean="0"/>
                  <a:t>.</a:t>
                </a:r>
                <a:endParaRPr lang="en-US" sz="2400" dirty="0"/>
              </a:p>
              <a:p>
                <a:pPr marL="812800" indent="-457200">
                  <a:buClr>
                    <a:srgbClr val="01559D"/>
                  </a:buClr>
                  <a:buSzPct val="97000"/>
                  <a:buFont typeface="Wingdings" panose="05000000000000000000" pitchFamily="2" charset="2"/>
                  <a:buChar char="Ø"/>
                </a:pPr>
                <a:r>
                  <a:rPr lang="zh-CN" altLang="en-US" sz="2400" dirty="0" smtClean="0"/>
                  <a:t>因此</a:t>
                </a:r>
                <a:r>
                  <a:rPr lang="en-US" altLang="zh-CN" sz="2400" dirty="0" smtClean="0"/>
                  <a:t>, </a:t>
                </a:r>
                <a:r>
                  <a:rPr lang="zh-CN" altLang="en-US" sz="2400" dirty="0" smtClean="0"/>
                  <a:t>我们证明</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是奇数</a:t>
                </a:r>
                <a:r>
                  <a:rPr lang="en-US" altLang="zh-CN" sz="2400" dirty="0" smtClean="0"/>
                  <a:t>, </a:t>
                </a:r>
                <a:r>
                  <a:rPr lang="zh-CN" altLang="en-US" sz="2400" dirty="0" smtClean="0"/>
                  <a:t>那么</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𝑛</m:t>
                        </m:r>
                      </m:e>
                      <m:sup>
                        <m:r>
                          <a:rPr lang="en-US" altLang="zh-CN" sz="2400" i="1">
                            <a:latin typeface="Cambria Math" panose="02040503050406030204" pitchFamily="18" charset="0"/>
                          </a:rPr>
                          <m:t>2</m:t>
                        </m:r>
                      </m:sup>
                    </m:sSup>
                  </m:oMath>
                </a14:m>
                <a:r>
                  <a:rPr lang="zh-CN" altLang="en-US" sz="2400" dirty="0" smtClean="0"/>
                  <a:t>也是奇数</a:t>
                </a:r>
                <a:r>
                  <a:rPr lang="en-US" sz="2400"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6" name="日期占位符 5"/>
          <p:cNvSpPr>
            <a:spLocks noGrp="1"/>
          </p:cNvSpPr>
          <p:nvPr>
            <p:ph type="dt" sz="half" idx="10"/>
          </p:nvPr>
        </p:nvSpPr>
        <p:spPr/>
        <p:txBody>
          <a:bodyPr/>
          <a:lstStyle/>
          <a:p>
            <a:fld id="{2F1B0A6D-43C7-4D7A-9142-7765A9162A86}" type="datetime1">
              <a:rPr lang="zh-CN" altLang="en-US" smtClean="0"/>
              <a:t>2024/11/5</a:t>
            </a:fld>
            <a:endParaRPr lang="zh-CN" altLang="en-US" dirty="0"/>
          </a:p>
        </p:txBody>
      </p:sp>
      <p:sp>
        <p:nvSpPr>
          <p:cNvPr id="8" name="灯片编号占位符 7"/>
          <p:cNvSpPr>
            <a:spLocks noGrp="1"/>
          </p:cNvSpPr>
          <p:nvPr>
            <p:ph type="sldNum" sz="quarter" idx="12"/>
          </p:nvPr>
        </p:nvSpPr>
        <p:spPr/>
        <p:txBody>
          <a:bodyPr/>
          <a:lstStyle/>
          <a:p>
            <a:fld id="{67913A8A-9EFB-4B5F-9CCB-3D21173FAA85}" type="slidenum">
              <a:rPr lang="zh-CN" altLang="en-US" smtClean="0"/>
              <a:pPr/>
              <a:t>51</a:t>
            </a:fld>
            <a:endParaRPr lang="zh-CN" altLang="en-US" dirty="0"/>
          </a:p>
        </p:txBody>
      </p:sp>
    </p:spTree>
    <p:extLst>
      <p:ext uri="{BB962C8B-B14F-4D97-AF65-F5344CB8AC3E}">
        <p14:creationId xmlns:p14="http://schemas.microsoft.com/office/powerpoint/2010/main" val="392242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4.7.2 </a:t>
            </a:r>
            <a:r>
              <a:rPr lang="zh-CN" altLang="en-US" dirty="0"/>
              <a:t>直接证明法证明条件语句</a:t>
            </a:r>
            <a:r>
              <a:rPr lang="en-US" altLang="zh-CN" dirty="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 </a:t>
                </a:r>
                <a:r>
                  <a:rPr lang="zh-CN" altLang="en-US" dirty="0" smtClean="0"/>
                  <a:t>证明</a:t>
                </a:r>
                <a:r>
                  <a:rPr lang="zh-CN" altLang="en-US" dirty="0"/>
                  <a:t>两个有理数的和是</a:t>
                </a:r>
                <a:r>
                  <a:rPr lang="zh-CN" altLang="en-US" dirty="0" smtClean="0"/>
                  <a:t>有理数</a:t>
                </a:r>
                <a:r>
                  <a:rPr lang="en-US" dirty="0" smtClean="0"/>
                  <a:t>.</a:t>
                </a:r>
              </a:p>
              <a:p>
                <a:r>
                  <a:rPr lang="zh-CN" altLang="en-US" dirty="0" smtClean="0"/>
                  <a:t>解</a:t>
                </a:r>
                <a:r>
                  <a:rPr lang="en-US" dirty="0" smtClean="0"/>
                  <a:t>: </a:t>
                </a:r>
                <a:r>
                  <a:rPr lang="zh-CN" altLang="en-US" dirty="0" smtClean="0"/>
                  <a:t>假设</a:t>
                </a:r>
                <a14:m>
                  <m:oMath xmlns:m="http://schemas.openxmlformats.org/officeDocument/2006/math">
                    <m:r>
                      <a:rPr lang="en-US" i="1" dirty="0" smtClean="0">
                        <a:latin typeface="Cambria Math" panose="02040503050406030204" pitchFamily="18" charset="0"/>
                      </a:rPr>
                      <m:t>𝑟</m:t>
                    </m:r>
                  </m:oMath>
                </a14:m>
                <a:r>
                  <a:rPr lang="zh-CN" altLang="en-US" dirty="0" smtClean="0"/>
                  <a:t>和</a:t>
                </a:r>
                <a14:m>
                  <m:oMath xmlns:m="http://schemas.openxmlformats.org/officeDocument/2006/math">
                    <m:r>
                      <a:rPr lang="en-US" i="1" dirty="0" smtClean="0">
                        <a:latin typeface="Cambria Math" panose="02040503050406030204" pitchFamily="18" charset="0"/>
                      </a:rPr>
                      <m:t>𝑠</m:t>
                    </m:r>
                  </m:oMath>
                </a14:m>
                <a:r>
                  <a:rPr lang="zh-CN" altLang="en-US" dirty="0" smtClean="0"/>
                  <a:t>是两个有理数</a:t>
                </a:r>
                <a:r>
                  <a:rPr lang="en-US" dirty="0" smtClean="0"/>
                  <a:t>. </a:t>
                </a:r>
                <a:r>
                  <a:rPr lang="zh-CN" altLang="en-US" dirty="0" smtClean="0"/>
                  <a:t>那么</a:t>
                </a:r>
                <a:r>
                  <a:rPr lang="zh-CN" altLang="en-US" dirty="0"/>
                  <a:t>必须有整数</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和</a:t>
                </a:r>
                <a14:m>
                  <m:oMath xmlns:m="http://schemas.openxmlformats.org/officeDocument/2006/math">
                    <m:r>
                      <a:rPr lang="en-US" altLang="zh-CN" i="1" dirty="0" smtClean="0">
                        <a:latin typeface="Cambria Math" panose="02040503050406030204" pitchFamily="18" charset="0"/>
                      </a:rPr>
                      <m:t>𝑡</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𝑢</m:t>
                    </m:r>
                  </m:oMath>
                </a14:m>
                <a:r>
                  <a:rPr lang="zh-CN" altLang="en-US" dirty="0" smtClean="0"/>
                  <a:t>满足</a:t>
                </a:r>
                <a:r>
                  <a:rPr lang="en-US" altLang="zh-CN" dirty="0" smtClean="0"/>
                  <a:t>:</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𝑝</m:t>
                          </m:r>
                        </m:num>
                        <m:den>
                          <m:r>
                            <a:rPr lang="en-US" altLang="zh-CN" b="0" i="1" smtClean="0">
                              <a:latin typeface="Cambria Math" panose="02040503050406030204" pitchFamily="18" charset="0"/>
                            </a:rPr>
                            <m:t>𝑞</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𝑢</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0</m:t>
                      </m:r>
                    </m:oMath>
                  </m:oMathPara>
                </a14:m>
                <a:endParaRPr lang="en-US" altLang="zh-CN" dirty="0" smtClean="0"/>
              </a:p>
              <a:p>
                <a:pPr marL="0" indent="0">
                  <a:buNone/>
                </a:pPr>
                <a:r>
                  <a:rPr lang="zh-CN" altLang="en-US" dirty="0" smtClean="0"/>
                  <a:t>        那么可得</a:t>
                </a:r>
                <a14:m>
                  <m:oMath xmlns:m="http://schemas.openxmlformats.org/officeDocument/2006/math">
                    <m:r>
                      <a:rPr lang="en-US" altLang="zh-CN" i="1" dirty="0" smtClean="0">
                        <a:latin typeface="Cambria Math" panose="02040503050406030204" pitchFamily="18" charset="0"/>
                      </a:rPr>
                      <m:t>𝑟</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𝑠</m:t>
                    </m:r>
                  </m:oMath>
                </a14:m>
                <a:r>
                  <a:rPr lang="zh-CN" altLang="en-US" dirty="0" smtClean="0"/>
                  <a:t>的和为</a:t>
                </a:r>
                <a:endParaRPr lang="en-US" altLang="zh-CN" dirty="0" smtClean="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𝑟</m:t>
                      </m:r>
                      <m:r>
                        <a:rPr lang="en-US" altLang="zh-CN" i="1" smtClean="0">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𝑝</m:t>
                          </m:r>
                        </m:num>
                        <m:den>
                          <m:r>
                            <a:rPr lang="en-US" altLang="zh-CN" i="1">
                              <a:latin typeface="Cambria Math" panose="02040503050406030204" pitchFamily="18" charset="0"/>
                            </a:rPr>
                            <m:t>𝑞</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𝑡</m:t>
                          </m:r>
                        </m:num>
                        <m:den>
                          <m:r>
                            <a:rPr lang="en-US" altLang="zh-CN" i="1">
                              <a:latin typeface="Cambria Math" panose="02040503050406030204" pitchFamily="18" charset="0"/>
                            </a:rPr>
                            <m:t>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𝑝𝑢</m:t>
                          </m:r>
                          <m:r>
                            <a:rPr lang="en-US" altLang="zh-CN" i="1">
                              <a:latin typeface="Cambria Math" panose="02040503050406030204" pitchFamily="18" charset="0"/>
                            </a:rPr>
                            <m:t>+</m:t>
                          </m:r>
                          <m:r>
                            <a:rPr lang="en-US" altLang="zh-CN" b="0" i="1" smtClean="0">
                              <a:latin typeface="Cambria Math" panose="02040503050406030204" pitchFamily="18" charset="0"/>
                            </a:rPr>
                            <m:t>𝑞𝑡</m:t>
                          </m:r>
                        </m:num>
                        <m:den>
                          <m:r>
                            <a:rPr lang="en-US" altLang="zh-CN" b="0" i="1" smtClean="0">
                              <a:latin typeface="Cambria Math" panose="02040503050406030204" pitchFamily="18" charset="0"/>
                            </a:rPr>
                            <m:t>𝑞𝑢</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𝑣</m:t>
                          </m:r>
                        </m:num>
                        <m:den>
                          <m:r>
                            <a:rPr lang="en-US" altLang="zh-CN" b="0" i="1" smtClean="0">
                              <a:latin typeface="Cambria Math" panose="02040503050406030204" pitchFamily="18" charset="0"/>
                            </a:rPr>
                            <m:t>𝑤</m:t>
                          </m:r>
                        </m:den>
                      </m:f>
                      <m:r>
                        <a:rPr lang="en-US" altLang="zh-CN" b="0" i="1" smtClean="0">
                          <a:latin typeface="Cambria Math" panose="02040503050406030204" pitchFamily="18" charset="0"/>
                        </a:rPr>
                        <m:t>,</m:t>
                      </m:r>
                      <m:r>
                        <a:rPr lang="en-US" altLang="zh-CN" i="1">
                          <a:latin typeface="Cambria Math" panose="02040503050406030204" pitchFamily="18" charset="0"/>
                        </a:rPr>
                        <m:t> </m:t>
                      </m:r>
                      <m:r>
                        <a:rPr lang="en-US" altLang="zh-CN" b="0" i="1" smtClean="0">
                          <a:latin typeface="Cambria Math" panose="02040503050406030204" pitchFamily="18" charset="0"/>
                        </a:rPr>
                        <m:t>𝑣</m:t>
                      </m:r>
                      <m:r>
                        <a:rPr lang="en-US" altLang="zh-CN" b="0" i="1" smtClean="0">
                          <a:latin typeface="Cambria Math" panose="02040503050406030204" pitchFamily="18" charset="0"/>
                        </a:rPr>
                        <m:t>=</m:t>
                      </m:r>
                      <m:r>
                        <a:rPr lang="en-US" altLang="zh-CN" b="0" i="1" smtClean="0">
                          <a:latin typeface="Cambria Math" panose="02040503050406030204" pitchFamily="18" charset="0"/>
                        </a:rPr>
                        <m:t>𝑝𝑢</m:t>
                      </m:r>
                      <m:r>
                        <a:rPr lang="en-US" altLang="zh-CN" b="0" i="1" smtClean="0">
                          <a:latin typeface="Cambria Math" panose="02040503050406030204" pitchFamily="18" charset="0"/>
                        </a:rPr>
                        <m:t>+</m:t>
                      </m:r>
                      <m:r>
                        <a:rPr lang="en-US" altLang="zh-CN" b="0" i="1" smtClean="0">
                          <a:latin typeface="Cambria Math" panose="02040503050406030204" pitchFamily="18" charset="0"/>
                        </a:rPr>
                        <m:t>𝑞𝑡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𝑞𝑢</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0</m:t>
                      </m:r>
                    </m:oMath>
                  </m:oMathPara>
                </a14:m>
                <a:endParaRPr lang="en-US" altLang="zh-CN" dirty="0" smtClean="0"/>
              </a:p>
              <a:p>
                <a:pPr marL="0" indent="0">
                  <a:buNone/>
                </a:pPr>
                <a:r>
                  <a:rPr lang="zh-CN" altLang="en-US" dirty="0" smtClean="0"/>
                  <a:t>        根据有理数的定义，可知</a:t>
                </a:r>
                <a14:m>
                  <m:oMath xmlns:m="http://schemas.openxmlformats.org/officeDocument/2006/math">
                    <m:r>
                      <a:rPr lang="en-US" altLang="zh-CN" i="1" dirty="0" smtClean="0">
                        <a:latin typeface="Cambria Math" panose="02040503050406030204" pitchFamily="18" charset="0"/>
                      </a:rPr>
                      <m:t>𝑟</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𝑠</m:t>
                    </m:r>
                  </m:oMath>
                </a14:m>
                <a:r>
                  <a:rPr lang="zh-CN" altLang="en-US" dirty="0" smtClean="0"/>
                  <a:t>的和也是有理数</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8B15614-580F-45E4-B8A6-389306DD4E91}" type="datetime1">
              <a:rPr lang="zh-CN" altLang="en-US" smtClean="0"/>
              <a:t>2024/11/5</a:t>
            </a:fld>
            <a:endParaRPr lang="zh-CN" altLang="en-US" dirty="0"/>
          </a:p>
        </p:txBody>
      </p:sp>
      <p:sp>
        <p:nvSpPr>
          <p:cNvPr id="10" name="灯片编号占位符 9"/>
          <p:cNvSpPr>
            <a:spLocks noGrp="1"/>
          </p:cNvSpPr>
          <p:nvPr>
            <p:ph type="sldNum" sz="quarter" idx="12"/>
          </p:nvPr>
        </p:nvSpPr>
        <p:spPr/>
        <p:txBody>
          <a:bodyPr/>
          <a:lstStyle/>
          <a:p>
            <a:fld id="{67913A8A-9EFB-4B5F-9CCB-3D21173FAA85}" type="slidenum">
              <a:rPr lang="zh-CN" altLang="en-US" smtClean="0"/>
              <a:pPr/>
              <a:t>52</a:t>
            </a:fld>
            <a:endParaRPr lang="zh-CN" altLang="en-US" dirty="0"/>
          </a:p>
        </p:txBody>
      </p:sp>
    </p:spTree>
    <p:extLst>
      <p:ext uri="{BB962C8B-B14F-4D97-AF65-F5344CB8AC3E}">
        <p14:creationId xmlns:p14="http://schemas.microsoft.com/office/powerpoint/2010/main" val="149220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3929" y="4648200"/>
            <a:ext cx="11277599" cy="9906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4.7.3 </a:t>
            </a:r>
            <a:r>
              <a:rPr lang="zh-CN" altLang="en-US" dirty="0" smtClean="0"/>
              <a:t>反证法</a:t>
            </a:r>
            <a:r>
              <a:rPr lang="zh-CN" altLang="en-US" dirty="0"/>
              <a:t>证明条件语句</a:t>
            </a:r>
            <a:r>
              <a:rPr lang="en-US" altLang="zh-CN" dirty="0"/>
              <a:t>: p → </a:t>
            </a:r>
            <a:r>
              <a:rPr lang="en-US" altLang="zh-CN" dirty="0" smtClean="0"/>
              <a:t>q</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74320" lvl="1" indent="-274320">
                  <a:spcBef>
                    <a:spcPts val="1000"/>
                  </a:spcBef>
                  <a:buClr>
                    <a:srgbClr val="CEA524"/>
                  </a:buClr>
                  <a:buSzPct val="100000"/>
                  <a:buFont typeface="Wingdings" panose="05000000000000000000" pitchFamily="2" charset="2"/>
                  <a:buChar char="q"/>
                </a:pPr>
                <a:r>
                  <a:rPr lang="zh-CN" altLang="en-US" sz="2800" dirty="0" smtClean="0"/>
                  <a:t>优</a:t>
                </a:r>
                <a:r>
                  <a:rPr lang="zh-CN" altLang="en-US" sz="2800" dirty="0"/>
                  <a:t>孟马</a:t>
                </a:r>
                <a:r>
                  <a:rPr lang="zh-CN" altLang="en-US" sz="2800" dirty="0" smtClean="0"/>
                  <a:t>谏</a:t>
                </a:r>
                <a:r>
                  <a:rPr lang="en-US" altLang="zh-CN" sz="2800" dirty="0" smtClean="0"/>
                  <a:t>: </a:t>
                </a:r>
              </a:p>
              <a:p>
                <a:pPr marL="355600" lvl="1" indent="0" algn="just">
                  <a:lnSpc>
                    <a:spcPct val="110000"/>
                  </a:lnSpc>
                  <a:spcBef>
                    <a:spcPts val="200"/>
                  </a:spcBef>
                  <a:buSzPct val="97000"/>
                  <a:buNone/>
                </a:pPr>
                <a:r>
                  <a:rPr lang="zh-CN" altLang="en-US" sz="1500" dirty="0" smtClean="0"/>
                  <a:t>       </a:t>
                </a:r>
                <a:r>
                  <a:rPr lang="zh-CN" altLang="en-US" sz="1400" b="1" dirty="0" smtClean="0"/>
                  <a:t>楚庄王</a:t>
                </a:r>
                <a:r>
                  <a:rPr lang="zh-CN" altLang="en-US" sz="1400" dirty="0"/>
                  <a:t>之</a:t>
                </a:r>
                <a:r>
                  <a:rPr lang="zh-CN" altLang="en-US" sz="1400" dirty="0" smtClean="0"/>
                  <a:t>时</a:t>
                </a:r>
                <a:r>
                  <a:rPr lang="en-US" altLang="zh-CN" sz="1400" dirty="0" smtClean="0"/>
                  <a:t>,</a:t>
                </a:r>
                <a:r>
                  <a:rPr lang="zh-CN" altLang="en-US" sz="1400" dirty="0" smtClean="0"/>
                  <a:t>有</a:t>
                </a:r>
                <a:r>
                  <a:rPr lang="zh-CN" altLang="en-US" sz="1400" dirty="0"/>
                  <a:t>所爱</a:t>
                </a:r>
                <a:r>
                  <a:rPr lang="zh-CN" altLang="en-US" sz="1400" dirty="0" smtClean="0"/>
                  <a:t>马</a:t>
                </a:r>
                <a:r>
                  <a:rPr lang="en-US" altLang="zh-CN" sz="1400" dirty="0" smtClean="0"/>
                  <a:t>,</a:t>
                </a:r>
                <a:r>
                  <a:rPr lang="zh-CN" altLang="en-US" sz="1400" dirty="0" smtClean="0"/>
                  <a:t>衣</a:t>
                </a:r>
                <a:r>
                  <a:rPr lang="zh-CN" altLang="en-US" sz="1400" dirty="0"/>
                  <a:t>以文</a:t>
                </a:r>
                <a:r>
                  <a:rPr lang="zh-CN" altLang="en-US" sz="1400" dirty="0" smtClean="0"/>
                  <a:t>绣</a:t>
                </a:r>
                <a:r>
                  <a:rPr lang="en-US" altLang="zh-CN" sz="1400" dirty="0" smtClean="0"/>
                  <a:t>,</a:t>
                </a:r>
                <a:r>
                  <a:rPr lang="zh-CN" altLang="en-US" sz="1400" dirty="0" smtClean="0"/>
                  <a:t>置</a:t>
                </a:r>
                <a:r>
                  <a:rPr lang="zh-CN" altLang="en-US" sz="1400" dirty="0"/>
                  <a:t>之华屋</a:t>
                </a:r>
                <a:r>
                  <a:rPr lang="zh-CN" altLang="en-US" sz="1400" dirty="0" smtClean="0"/>
                  <a:t>之下</a:t>
                </a:r>
                <a:r>
                  <a:rPr lang="en-US" altLang="zh-CN" sz="1400" dirty="0" smtClean="0"/>
                  <a:t>,</a:t>
                </a:r>
                <a:r>
                  <a:rPr lang="zh-CN" altLang="en-US" sz="1400" dirty="0" smtClean="0"/>
                  <a:t>席</a:t>
                </a:r>
                <a:r>
                  <a:rPr lang="zh-CN" altLang="en-US" sz="1400" dirty="0"/>
                  <a:t>以露</a:t>
                </a:r>
                <a:r>
                  <a:rPr lang="zh-CN" altLang="en-US" sz="1400" dirty="0" smtClean="0"/>
                  <a:t>床</a:t>
                </a:r>
                <a:r>
                  <a:rPr lang="en-US" altLang="zh-CN" sz="1400" dirty="0" smtClean="0"/>
                  <a:t>,</a:t>
                </a:r>
                <a:r>
                  <a:rPr lang="zh-CN" altLang="en-US" sz="1400" dirty="0" smtClean="0"/>
                  <a:t>啖</a:t>
                </a:r>
                <a:r>
                  <a:rPr lang="zh-CN" altLang="en-US" sz="1400" dirty="0"/>
                  <a:t>以枣</a:t>
                </a:r>
                <a:r>
                  <a:rPr lang="zh-CN" altLang="en-US" sz="1400" dirty="0" smtClean="0"/>
                  <a:t>脯</a:t>
                </a:r>
                <a:r>
                  <a:rPr lang="en-US" altLang="zh-CN" sz="1400" dirty="0" smtClean="0"/>
                  <a:t>.</a:t>
                </a:r>
                <a:r>
                  <a:rPr lang="zh-CN" altLang="en-US" sz="1400" dirty="0" smtClean="0"/>
                  <a:t>马</a:t>
                </a:r>
                <a:r>
                  <a:rPr lang="zh-CN" altLang="en-US" sz="1400" dirty="0"/>
                  <a:t>病肥</a:t>
                </a:r>
                <a:r>
                  <a:rPr lang="zh-CN" altLang="en-US" sz="1400" dirty="0" smtClean="0"/>
                  <a:t>死</a:t>
                </a:r>
                <a:r>
                  <a:rPr lang="en-US" altLang="zh-CN" sz="1400" dirty="0" smtClean="0"/>
                  <a:t>,</a:t>
                </a:r>
                <a:r>
                  <a:rPr lang="zh-CN" altLang="en-US" sz="1400" dirty="0" smtClean="0"/>
                  <a:t>使</a:t>
                </a:r>
                <a:r>
                  <a:rPr lang="zh-CN" altLang="en-US" sz="1400" dirty="0"/>
                  <a:t>群臣丧</a:t>
                </a:r>
                <a:r>
                  <a:rPr lang="zh-CN" altLang="en-US" sz="1400" dirty="0" smtClean="0"/>
                  <a:t>之</a:t>
                </a:r>
                <a:r>
                  <a:rPr lang="en-US" altLang="zh-CN" sz="1400" dirty="0" smtClean="0"/>
                  <a:t>,</a:t>
                </a:r>
                <a:r>
                  <a:rPr lang="zh-CN" altLang="en-US" sz="1400" dirty="0" smtClean="0"/>
                  <a:t>欲</a:t>
                </a:r>
                <a:r>
                  <a:rPr lang="zh-CN" altLang="en-US" sz="1400" dirty="0"/>
                  <a:t>以棺椁大夫礼葬</a:t>
                </a:r>
                <a:r>
                  <a:rPr lang="zh-CN" altLang="en-US" sz="1400" dirty="0" smtClean="0"/>
                  <a:t>之</a:t>
                </a:r>
                <a:r>
                  <a:rPr lang="en-US" altLang="zh-CN" sz="1400" dirty="0" smtClean="0"/>
                  <a:t>.</a:t>
                </a:r>
                <a:r>
                  <a:rPr lang="zh-CN" altLang="en-US" sz="1400" dirty="0" smtClean="0"/>
                  <a:t>左右</a:t>
                </a:r>
                <a:r>
                  <a:rPr lang="zh-CN" altLang="en-US" sz="1400" dirty="0"/>
                  <a:t>争</a:t>
                </a:r>
                <a:r>
                  <a:rPr lang="zh-CN" altLang="en-US" sz="1400" dirty="0" smtClean="0"/>
                  <a:t>之</a:t>
                </a:r>
                <a:r>
                  <a:rPr lang="en-US" altLang="zh-CN" sz="1400" dirty="0" smtClean="0"/>
                  <a:t>,</a:t>
                </a:r>
                <a:r>
                  <a:rPr lang="zh-CN" altLang="en-US" sz="1400" dirty="0" smtClean="0"/>
                  <a:t>以为不可</a:t>
                </a:r>
                <a:r>
                  <a:rPr lang="en-US" altLang="zh-CN" sz="1400" dirty="0" smtClean="0"/>
                  <a:t>.</a:t>
                </a:r>
                <a:r>
                  <a:rPr lang="zh-CN" altLang="en-US" sz="1400" dirty="0" smtClean="0"/>
                  <a:t>王</a:t>
                </a:r>
                <a:r>
                  <a:rPr lang="zh-CN" altLang="en-US" sz="1400" dirty="0"/>
                  <a:t>下令</a:t>
                </a:r>
                <a:r>
                  <a:rPr lang="zh-CN" altLang="en-US" sz="1400" dirty="0" smtClean="0"/>
                  <a:t>曰</a:t>
                </a:r>
                <a:r>
                  <a:rPr lang="en-US" altLang="zh-CN" sz="1400" dirty="0" smtClean="0"/>
                  <a:t>:</a:t>
                </a:r>
                <a:r>
                  <a:rPr lang="zh-CN" altLang="en-US" sz="1400" dirty="0">
                    <a:solidFill>
                      <a:prstClr val="black"/>
                    </a:solidFill>
                  </a:rPr>
                  <a:t> </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smtClean="0"/>
                  <a:t>有敢</a:t>
                </a:r>
                <a:r>
                  <a:rPr lang="zh-CN" altLang="en-US" sz="1400" dirty="0"/>
                  <a:t>以马谏</a:t>
                </a:r>
                <a:r>
                  <a:rPr lang="zh-CN" altLang="en-US" sz="1400" dirty="0" smtClean="0"/>
                  <a:t>者</a:t>
                </a:r>
                <a:r>
                  <a:rPr lang="en-US" altLang="zh-CN" sz="1400" dirty="0" smtClean="0"/>
                  <a:t>,</a:t>
                </a:r>
                <a:r>
                  <a:rPr lang="zh-CN" altLang="en-US" sz="1400" dirty="0" smtClean="0"/>
                  <a:t>罪</a:t>
                </a:r>
                <a:r>
                  <a:rPr lang="zh-CN" altLang="en-US" sz="1400" dirty="0"/>
                  <a:t>至</a:t>
                </a:r>
                <a:r>
                  <a:rPr lang="zh-CN" altLang="en-US" sz="1400" dirty="0" smtClean="0"/>
                  <a:t>死</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smtClean="0"/>
                  <a:t> </a:t>
                </a:r>
                <a:r>
                  <a:rPr lang="zh-CN" altLang="en-US" sz="1400" b="1" dirty="0"/>
                  <a:t>优孟</a:t>
                </a:r>
                <a:r>
                  <a:rPr lang="zh-CN" altLang="en-US" sz="1400" dirty="0" smtClean="0"/>
                  <a:t>闻之</a:t>
                </a:r>
                <a:r>
                  <a:rPr lang="en-US" altLang="zh-CN" sz="1400" dirty="0" smtClean="0"/>
                  <a:t>,</a:t>
                </a:r>
                <a:r>
                  <a:rPr lang="zh-CN" altLang="en-US" sz="1400" dirty="0" smtClean="0"/>
                  <a:t>入</a:t>
                </a:r>
                <a:r>
                  <a:rPr lang="zh-CN" altLang="en-US" sz="1400" dirty="0"/>
                  <a:t>殿</a:t>
                </a:r>
                <a:r>
                  <a:rPr lang="zh-CN" altLang="en-US" sz="1400" dirty="0" smtClean="0"/>
                  <a:t>门</a:t>
                </a:r>
                <a:r>
                  <a:rPr lang="en-US" altLang="zh-CN" sz="1400" dirty="0" smtClean="0"/>
                  <a:t>.</a:t>
                </a:r>
                <a:r>
                  <a:rPr lang="zh-CN" altLang="en-US" sz="1400" dirty="0" smtClean="0"/>
                  <a:t>仰天</a:t>
                </a:r>
                <a:r>
                  <a:rPr lang="zh-CN" altLang="en-US" sz="1400" dirty="0"/>
                  <a:t>大</a:t>
                </a:r>
                <a:r>
                  <a:rPr lang="zh-CN" altLang="en-US" sz="1400" dirty="0" smtClean="0"/>
                  <a:t>哭</a:t>
                </a:r>
                <a:r>
                  <a:rPr lang="en-US" altLang="zh-CN" sz="1400" dirty="0" smtClean="0"/>
                  <a:t>.</a:t>
                </a:r>
                <a:r>
                  <a:rPr lang="zh-CN" altLang="en-US" sz="1400" dirty="0" smtClean="0"/>
                  <a:t>王惊而</a:t>
                </a:r>
                <a:r>
                  <a:rPr lang="zh-CN" altLang="en-US" sz="1400" dirty="0"/>
                  <a:t>问其</a:t>
                </a:r>
                <a:r>
                  <a:rPr lang="zh-CN" altLang="en-US" sz="1400" dirty="0" smtClean="0"/>
                  <a:t>故</a:t>
                </a:r>
                <a:r>
                  <a:rPr lang="en-US" altLang="zh-CN" sz="1400" dirty="0" smtClean="0"/>
                  <a:t>.</a:t>
                </a:r>
                <a:r>
                  <a:rPr lang="zh-CN" altLang="en-US" sz="1400" dirty="0" smtClean="0"/>
                  <a:t>优</a:t>
                </a:r>
                <a:r>
                  <a:rPr lang="zh-CN" altLang="en-US" sz="1400" dirty="0"/>
                  <a:t>孟曰</a:t>
                </a:r>
                <a:r>
                  <a:rPr lang="en-US" altLang="zh-CN" sz="1400" dirty="0" smtClean="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马者王之所爱</a:t>
                </a:r>
                <a:r>
                  <a:rPr lang="zh-CN" altLang="en-US" sz="1400" dirty="0" smtClean="0"/>
                  <a:t>也</a:t>
                </a:r>
                <a:r>
                  <a:rPr lang="en-US" altLang="zh-CN" sz="1400" dirty="0" smtClean="0"/>
                  <a:t>,</a:t>
                </a:r>
                <a:r>
                  <a:rPr lang="zh-CN" altLang="en-US" sz="1400" dirty="0" smtClean="0"/>
                  <a:t>以</a:t>
                </a:r>
                <a:r>
                  <a:rPr lang="zh-CN" altLang="en-US" sz="1400" dirty="0"/>
                  <a:t>楚国堂堂之</a:t>
                </a:r>
                <a:r>
                  <a:rPr lang="zh-CN" altLang="en-US" sz="1400" dirty="0" smtClean="0"/>
                  <a:t>大</a:t>
                </a:r>
                <a:r>
                  <a:rPr lang="en-US" altLang="zh-CN" sz="1400" dirty="0" smtClean="0"/>
                  <a:t>,</a:t>
                </a:r>
                <a:r>
                  <a:rPr lang="zh-CN" altLang="en-US" sz="1400" dirty="0" smtClean="0"/>
                  <a:t>何</a:t>
                </a:r>
                <a:r>
                  <a:rPr lang="zh-CN" altLang="en-US" sz="1400" dirty="0"/>
                  <a:t>求</a:t>
                </a:r>
                <a:r>
                  <a:rPr lang="zh-CN" altLang="en-US" sz="1400" dirty="0" smtClean="0"/>
                  <a:t>不得</a:t>
                </a:r>
                <a:r>
                  <a:rPr lang="en-US" altLang="zh-CN" sz="1400" dirty="0" smtClean="0"/>
                  <a:t>,</a:t>
                </a:r>
                <a:r>
                  <a:rPr lang="zh-CN" altLang="en-US" sz="1400" dirty="0" smtClean="0"/>
                  <a:t>而</a:t>
                </a:r>
                <a:r>
                  <a:rPr lang="zh-CN" altLang="en-US" sz="1400" dirty="0"/>
                  <a:t>以大夫礼葬</a:t>
                </a:r>
                <a:r>
                  <a:rPr lang="zh-CN" altLang="en-US" sz="1400" dirty="0" smtClean="0"/>
                  <a:t>之</a:t>
                </a:r>
                <a:r>
                  <a:rPr lang="en-US" altLang="zh-CN" sz="1400" dirty="0" smtClean="0"/>
                  <a:t>,</a:t>
                </a:r>
                <a:r>
                  <a:rPr lang="zh-CN" altLang="en-US" sz="1400" dirty="0" smtClean="0"/>
                  <a:t>薄</a:t>
                </a:r>
                <a:r>
                  <a:rPr lang="en-US" altLang="zh-CN" sz="1400" dirty="0" smtClean="0"/>
                  <a:t>.</a:t>
                </a:r>
                <a:r>
                  <a:rPr lang="zh-CN" altLang="en-US" sz="1400" dirty="0" smtClean="0"/>
                  <a:t>请</a:t>
                </a:r>
                <a:r>
                  <a:rPr lang="zh-CN" altLang="en-US" sz="1400" dirty="0"/>
                  <a:t>以人君礼葬之</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王曰</a:t>
                </a:r>
                <a:r>
                  <a:rPr lang="en-US" altLang="zh-CN" sz="1400" dirty="0" smtClean="0"/>
                  <a:t>:</a:t>
                </a:r>
                <a:r>
                  <a:rPr lang="zh-CN" altLang="en-US" sz="1400" dirty="0">
                    <a:solidFill>
                      <a:prstClr val="black"/>
                    </a:solidFill>
                  </a:rPr>
                  <a:t> </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smtClean="0"/>
                  <a:t>何如</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对曰</a:t>
                </a:r>
                <a:r>
                  <a:rPr lang="en-US" altLang="zh-CN" sz="1400" dirty="0" smtClean="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臣请以雕玉为</a:t>
                </a:r>
                <a:r>
                  <a:rPr lang="zh-CN" altLang="en-US" sz="1400" dirty="0" smtClean="0"/>
                  <a:t>棺</a:t>
                </a:r>
                <a:r>
                  <a:rPr lang="en-US" altLang="zh-CN" sz="1400" dirty="0" smtClean="0"/>
                  <a:t>,</a:t>
                </a:r>
                <a:r>
                  <a:rPr lang="zh-CN" altLang="en-US" sz="1400" dirty="0" smtClean="0"/>
                  <a:t>文</a:t>
                </a:r>
                <a:r>
                  <a:rPr lang="zh-CN" altLang="en-US" sz="1400" dirty="0"/>
                  <a:t>梓为</a:t>
                </a:r>
                <a:r>
                  <a:rPr lang="zh-CN" altLang="en-US" sz="1400" dirty="0" smtClean="0"/>
                  <a:t>椁</a:t>
                </a:r>
                <a:r>
                  <a:rPr lang="en-US" altLang="zh-CN" sz="1400" dirty="0" smtClean="0"/>
                  <a:t>,</a:t>
                </a:r>
                <a:r>
                  <a:rPr lang="zh-CN" altLang="en-US" sz="1400" dirty="0" smtClean="0"/>
                  <a:t>齐</a:t>
                </a:r>
                <a:r>
                  <a:rPr lang="zh-CN" altLang="en-US" sz="1400" dirty="0"/>
                  <a:t>、</a:t>
                </a:r>
                <a:r>
                  <a:rPr lang="zh-CN" altLang="en-US" sz="1400" dirty="0" smtClean="0"/>
                  <a:t>赵</a:t>
                </a:r>
                <a:r>
                  <a:rPr lang="zh-CN" altLang="en-US" sz="1400" dirty="0"/>
                  <a:t>陪位于</a:t>
                </a:r>
                <a:r>
                  <a:rPr lang="zh-CN" altLang="en-US" sz="1400" dirty="0" smtClean="0"/>
                  <a:t>前</a:t>
                </a:r>
                <a:r>
                  <a:rPr lang="en-US" altLang="zh-CN" sz="1400" dirty="0" smtClean="0"/>
                  <a:t>,</a:t>
                </a:r>
                <a:r>
                  <a:rPr lang="zh-CN" altLang="en-US" sz="1400" dirty="0" smtClean="0"/>
                  <a:t>韩</a:t>
                </a:r>
                <a:r>
                  <a:rPr lang="zh-CN" altLang="en-US" sz="1400" dirty="0"/>
                  <a:t>、魏翼卫</a:t>
                </a:r>
                <a:r>
                  <a:rPr lang="zh-CN" altLang="en-US" sz="1400" dirty="0" smtClean="0"/>
                  <a:t>其后</a:t>
                </a:r>
                <a:r>
                  <a:rPr lang="en-US" altLang="zh-CN" sz="1400" dirty="0" smtClean="0"/>
                  <a:t>,</a:t>
                </a:r>
                <a:r>
                  <a:rPr lang="zh-CN" altLang="en-US" sz="1400" dirty="0" smtClean="0"/>
                  <a:t>庙</a:t>
                </a:r>
                <a:r>
                  <a:rPr lang="zh-CN" altLang="en-US" sz="1400" dirty="0"/>
                  <a:t>食太</a:t>
                </a:r>
                <a:r>
                  <a:rPr lang="zh-CN" altLang="en-US" sz="1400" dirty="0" smtClean="0"/>
                  <a:t>牢</a:t>
                </a:r>
                <a:r>
                  <a:rPr lang="en-US" altLang="zh-CN" sz="1400" dirty="0" smtClean="0"/>
                  <a:t>,</a:t>
                </a:r>
                <a:r>
                  <a:rPr lang="zh-CN" altLang="en-US" sz="1400" dirty="0" smtClean="0"/>
                  <a:t>奉</a:t>
                </a:r>
                <a:r>
                  <a:rPr lang="zh-CN" altLang="en-US" sz="1400" dirty="0"/>
                  <a:t>以万户之</a:t>
                </a:r>
                <a:r>
                  <a:rPr lang="zh-CN" altLang="en-US" sz="1400" dirty="0" smtClean="0"/>
                  <a:t>邑</a:t>
                </a:r>
                <a:r>
                  <a:rPr lang="en-US" altLang="zh-CN" sz="1400" dirty="0" smtClean="0"/>
                  <a:t>.</a:t>
                </a:r>
                <a:r>
                  <a:rPr lang="zh-CN" altLang="en-US" sz="1400" dirty="0" smtClean="0"/>
                  <a:t>诸侯闻之</a:t>
                </a:r>
                <a:r>
                  <a:rPr lang="en-US" altLang="zh-CN" sz="1400" dirty="0" smtClean="0"/>
                  <a:t>,</a:t>
                </a:r>
                <a:r>
                  <a:rPr lang="zh-CN" altLang="en-US" sz="1400" dirty="0" smtClean="0"/>
                  <a:t>皆</a:t>
                </a:r>
                <a:r>
                  <a:rPr lang="zh-CN" altLang="en-US" sz="1400" dirty="0"/>
                  <a:t>知大王贱人而贵马也</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王曰</a:t>
                </a:r>
                <a:r>
                  <a:rPr lang="en-US" altLang="zh-CN" sz="1400" dirty="0" smtClean="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寡人之过一至此</a:t>
                </a:r>
                <a:r>
                  <a:rPr lang="zh-CN" altLang="en-US" sz="1400" dirty="0" smtClean="0"/>
                  <a:t>乎</a:t>
                </a:r>
                <a:r>
                  <a:rPr lang="en-US" altLang="zh-CN" sz="1400" dirty="0" smtClean="0"/>
                  <a:t>!</a:t>
                </a:r>
                <a:r>
                  <a:rPr lang="zh-CN" altLang="en-US" sz="1400" dirty="0" smtClean="0"/>
                  <a:t>为</a:t>
                </a:r>
                <a:r>
                  <a:rPr lang="zh-CN" altLang="en-US" sz="1400" dirty="0"/>
                  <a:t>之</a:t>
                </a:r>
                <a:r>
                  <a:rPr lang="zh-CN" altLang="en-US" sz="1400" dirty="0" smtClean="0"/>
                  <a:t>奈何</a:t>
                </a:r>
                <a:r>
                  <a:rPr lang="en-US" altLang="zh-CN" sz="1400" dirty="0" smtClean="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优孟曰</a:t>
                </a:r>
                <a:r>
                  <a:rPr lang="en-US" altLang="zh-CN" sz="1400" dirty="0" smtClean="0"/>
                  <a:t>:</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请为大王六畜葬</a:t>
                </a:r>
                <a:r>
                  <a:rPr lang="zh-CN" altLang="en-US" sz="1400" dirty="0" smtClean="0"/>
                  <a:t>之</a:t>
                </a:r>
                <a:r>
                  <a:rPr lang="en-US" altLang="zh-CN" sz="1400" dirty="0" smtClean="0"/>
                  <a:t>.</a:t>
                </a:r>
                <a:r>
                  <a:rPr lang="zh-CN" altLang="en-US" sz="1400" dirty="0" smtClean="0"/>
                  <a:t>以</a:t>
                </a:r>
                <a:r>
                  <a:rPr lang="zh-CN" altLang="en-US" sz="1400" dirty="0"/>
                  <a:t>垅灶为</a:t>
                </a:r>
                <a:r>
                  <a:rPr lang="zh-CN" altLang="en-US" sz="1400" dirty="0" smtClean="0"/>
                  <a:t>椁</a:t>
                </a:r>
                <a:r>
                  <a:rPr lang="en-US" altLang="zh-CN" sz="1400" dirty="0" smtClean="0"/>
                  <a:t>,</a:t>
                </a:r>
                <a:r>
                  <a:rPr lang="zh-CN" altLang="en-US" sz="1400" dirty="0" smtClean="0"/>
                  <a:t>铜</a:t>
                </a:r>
                <a:r>
                  <a:rPr lang="zh-CN" altLang="en-US" sz="1400" dirty="0"/>
                  <a:t>历为</a:t>
                </a:r>
                <a:r>
                  <a:rPr lang="zh-CN" altLang="en-US" sz="1400" dirty="0" smtClean="0"/>
                  <a:t>棺</a:t>
                </a:r>
                <a:r>
                  <a:rPr lang="en-US" altLang="zh-CN" sz="1400" dirty="0" smtClean="0"/>
                  <a:t>,</a:t>
                </a:r>
                <a:r>
                  <a:rPr lang="zh-CN" altLang="en-US" sz="1400" dirty="0" smtClean="0"/>
                  <a:t>赍</a:t>
                </a:r>
                <a:r>
                  <a:rPr lang="zh-CN" altLang="en-US" sz="1400" dirty="0"/>
                  <a:t>以姜</a:t>
                </a:r>
                <a:r>
                  <a:rPr lang="zh-CN" altLang="en-US" sz="1400" dirty="0" smtClean="0"/>
                  <a:t>枣</a:t>
                </a:r>
                <a:r>
                  <a:rPr lang="en-US" altLang="zh-CN" sz="1400" dirty="0" smtClean="0"/>
                  <a:t>,</a:t>
                </a:r>
                <a:r>
                  <a:rPr lang="zh-CN" altLang="en-US" sz="1400" dirty="0" smtClean="0"/>
                  <a:t>荐</a:t>
                </a:r>
                <a:r>
                  <a:rPr lang="zh-CN" altLang="en-US" sz="1400" dirty="0"/>
                  <a:t>以</a:t>
                </a:r>
                <a:r>
                  <a:rPr lang="zh-CN" altLang="en-US" sz="1400" dirty="0" smtClean="0"/>
                  <a:t>木兰</a:t>
                </a:r>
                <a:r>
                  <a:rPr lang="en-US" altLang="zh-CN" sz="1400" dirty="0" smtClean="0"/>
                  <a:t>,</a:t>
                </a:r>
                <a:r>
                  <a:rPr lang="zh-CN" altLang="en-US" sz="1400" dirty="0" smtClean="0"/>
                  <a:t>祭</a:t>
                </a:r>
                <a:r>
                  <a:rPr lang="zh-CN" altLang="en-US" sz="1400" dirty="0"/>
                  <a:t>以粮</a:t>
                </a:r>
                <a:r>
                  <a:rPr lang="zh-CN" altLang="en-US" sz="1400" dirty="0" smtClean="0"/>
                  <a:t>稻</a:t>
                </a:r>
                <a:r>
                  <a:rPr lang="en-US" altLang="zh-CN" sz="1400" dirty="0" smtClean="0"/>
                  <a:t>,</a:t>
                </a:r>
                <a:r>
                  <a:rPr lang="zh-CN" altLang="en-US" sz="1400" dirty="0" smtClean="0"/>
                  <a:t>衣</a:t>
                </a:r>
                <a:r>
                  <a:rPr lang="zh-CN" altLang="en-US" sz="1400" dirty="0"/>
                  <a:t>以</a:t>
                </a:r>
                <a:r>
                  <a:rPr lang="zh-CN" altLang="en-US" sz="1400" dirty="0" smtClean="0"/>
                  <a:t>火光</a:t>
                </a:r>
                <a:r>
                  <a:rPr lang="en-US" altLang="zh-CN" sz="1400" dirty="0" smtClean="0"/>
                  <a:t>,</a:t>
                </a:r>
                <a:r>
                  <a:rPr lang="zh-CN" altLang="en-US" sz="1400" dirty="0" smtClean="0"/>
                  <a:t>葬</a:t>
                </a:r>
                <a:r>
                  <a:rPr lang="zh-CN" altLang="en-US" sz="1400" dirty="0"/>
                  <a:t>之于人腹肠</a:t>
                </a:r>
                <a14:m>
                  <m:oMath xmlns:m="http://schemas.openxmlformats.org/officeDocument/2006/math">
                    <m:r>
                      <a:rPr lang="zh-CN" altLang="en-US" sz="1400" i="1">
                        <a:solidFill>
                          <a:prstClr val="black"/>
                        </a:solidFill>
                        <a:latin typeface="Cambria Math" panose="02040503050406030204" pitchFamily="18" charset="0"/>
                      </a:rPr>
                      <m:t>”</m:t>
                    </m:r>
                  </m:oMath>
                </a14:m>
                <a:r>
                  <a:rPr lang="zh-CN" altLang="en-US" sz="1400" dirty="0"/>
                  <a:t>于是王乃使以马属太</a:t>
                </a:r>
                <a:r>
                  <a:rPr lang="zh-CN" altLang="en-US" sz="1400" dirty="0" smtClean="0"/>
                  <a:t>官</a:t>
                </a:r>
                <a:r>
                  <a:rPr lang="en-US" altLang="zh-CN" sz="1400" dirty="0" smtClean="0"/>
                  <a:t>,</a:t>
                </a:r>
                <a:r>
                  <a:rPr lang="zh-CN" altLang="en-US" sz="1400" dirty="0" smtClean="0"/>
                  <a:t>无</a:t>
                </a:r>
                <a:r>
                  <a:rPr lang="zh-CN" altLang="en-US" sz="1400" dirty="0"/>
                  <a:t>令天下久闻也</a:t>
                </a:r>
                <a:r>
                  <a:rPr lang="en-US" altLang="zh-CN" sz="1400" dirty="0" smtClean="0"/>
                  <a:t>. </a:t>
                </a:r>
                <a:endParaRPr lang="en-US" altLang="zh-CN" sz="1400" dirty="0"/>
              </a:p>
              <a:p>
                <a:pPr marL="355600" lvl="1" indent="0">
                  <a:lnSpc>
                    <a:spcPct val="110000"/>
                  </a:lnSpc>
                  <a:spcBef>
                    <a:spcPts val="200"/>
                  </a:spcBef>
                  <a:buSzPct val="97000"/>
                  <a:buNone/>
                </a:pPr>
                <a:endParaRPr lang="en-US" altLang="zh-CN" sz="1400" dirty="0" smtClean="0"/>
              </a:p>
              <a:p>
                <a:pPr marL="274320" lvl="1" indent="-274320" algn="just">
                  <a:lnSpc>
                    <a:spcPct val="110000"/>
                  </a:lnSpc>
                  <a:spcBef>
                    <a:spcPts val="1000"/>
                  </a:spcBef>
                  <a:buClr>
                    <a:srgbClr val="CEA524"/>
                  </a:buClr>
                  <a:buSzPct val="100000"/>
                  <a:buFont typeface="Wingdings" panose="05000000000000000000" pitchFamily="2" charset="2"/>
                  <a:buChar char="q"/>
                </a:pPr>
                <a:r>
                  <a:rPr lang="zh-CN" altLang="en-US" sz="2800" dirty="0" smtClean="0"/>
                  <a:t>有时</a:t>
                </a:r>
                <a:r>
                  <a:rPr lang="zh-CN" altLang="en-US" sz="2800" dirty="0"/>
                  <a:t>直接证明法会走向死胡同</a:t>
                </a:r>
                <a:r>
                  <a:rPr lang="en-US" altLang="zh-CN" sz="2800" dirty="0"/>
                  <a:t>. </a:t>
                </a:r>
                <a:r>
                  <a:rPr lang="zh-CN" altLang="en-US" sz="2800" dirty="0"/>
                  <a:t>不采用直接证明法</a:t>
                </a:r>
                <a:r>
                  <a:rPr lang="en-US" altLang="zh-CN" sz="2800" dirty="0"/>
                  <a:t>, </a:t>
                </a:r>
                <a:r>
                  <a:rPr lang="zh-CN" altLang="en-US" sz="2800" dirty="0"/>
                  <a:t>即不从前提</a:t>
                </a:r>
                <a:r>
                  <a:rPr lang="zh-CN" altLang="en-US" sz="2800" dirty="0" smtClean="0"/>
                  <a:t>开始</a:t>
                </a:r>
                <a:r>
                  <a:rPr lang="en-US" altLang="zh-CN" sz="2800" dirty="0" smtClean="0"/>
                  <a:t>,</a:t>
                </a:r>
                <a:r>
                  <a:rPr lang="zh-CN" altLang="en-US" sz="2800" dirty="0" smtClean="0"/>
                  <a:t>以</a:t>
                </a:r>
                <a:r>
                  <a:rPr lang="zh-CN" altLang="en-US" sz="2800" dirty="0"/>
                  <a:t>结论结束来证明的方法叫做</a:t>
                </a:r>
                <a:r>
                  <a:rPr lang="zh-CN" altLang="en-US" sz="2800" b="1" dirty="0"/>
                  <a:t>间接证明法</a:t>
                </a:r>
                <a:r>
                  <a:rPr lang="en-US" altLang="zh-CN" sz="2800" dirty="0"/>
                  <a:t>. </a:t>
                </a:r>
                <a:r>
                  <a:rPr lang="zh-CN" altLang="en-US" sz="2800" dirty="0" smtClean="0"/>
                  <a:t>其中</a:t>
                </a:r>
                <a:r>
                  <a:rPr lang="en-US" altLang="zh-CN" sz="2800" dirty="0" smtClean="0"/>
                  <a:t>, </a:t>
                </a:r>
                <a:r>
                  <a:rPr lang="zh-CN" altLang="en-US" sz="2800" dirty="0" smtClean="0"/>
                  <a:t>一类</a:t>
                </a:r>
                <a:r>
                  <a:rPr lang="zh-CN" altLang="en-US" sz="2800" dirty="0"/>
                  <a:t>非常有用的间接证明法称为反证法</a:t>
                </a:r>
                <a:r>
                  <a:rPr lang="en-US" altLang="zh-CN" sz="2800" dirty="0"/>
                  <a:t>.</a:t>
                </a:r>
              </a:p>
              <a:p>
                <a:pPr marL="274320" lvl="1" indent="-274320">
                  <a:spcBef>
                    <a:spcPts val="1000"/>
                  </a:spcBef>
                  <a:buClr>
                    <a:srgbClr val="CEA524"/>
                  </a:buClr>
                  <a:buSzPct val="100000"/>
                  <a:buFont typeface="Wingdings" panose="05000000000000000000" pitchFamily="2" charset="2"/>
                  <a:buChar char="q"/>
                </a:pPr>
                <a:r>
                  <a:rPr lang="zh-CN" altLang="en-US" sz="2800" b="1" dirty="0" smtClean="0">
                    <a:solidFill>
                      <a:srgbClr val="C00000"/>
                    </a:solidFill>
                  </a:rPr>
                  <a:t>反证法</a:t>
                </a:r>
                <a:r>
                  <a:rPr lang="en-US" sz="2800" dirty="0" smtClean="0"/>
                  <a:t>: </a:t>
                </a:r>
                <a:r>
                  <a:rPr lang="zh-CN" altLang="en-US" sz="2800" dirty="0" smtClean="0"/>
                  <a:t>假设</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𝑞</m:t>
                    </m:r>
                  </m:oMath>
                </a14:m>
                <a:r>
                  <a:rPr lang="zh-CN" altLang="en-US" sz="2800" dirty="0" smtClean="0"/>
                  <a:t>为真</a:t>
                </a:r>
                <a:r>
                  <a:rPr lang="en-US" altLang="zh-CN" sz="2800" dirty="0" smtClean="0"/>
                  <a:t>, </a:t>
                </a:r>
                <a:r>
                  <a:rPr lang="zh-CN" altLang="en-US" sz="2800" dirty="0" smtClean="0"/>
                  <a:t>然后证明</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𝑝</m:t>
                    </m:r>
                  </m:oMath>
                </a14:m>
                <a:r>
                  <a:rPr lang="zh-CN" altLang="en-US" sz="2800" dirty="0" smtClean="0"/>
                  <a:t>为真</a:t>
                </a:r>
                <a:r>
                  <a:rPr lang="en-US" sz="2800" dirty="0" smtClean="0"/>
                  <a:t>. </a:t>
                </a:r>
                <a:r>
                  <a:rPr lang="zh-CN" altLang="en-US" sz="2800" dirty="0" smtClean="0"/>
                  <a:t>如果我们证明了</a:t>
                </a:r>
                <a14:m>
                  <m:oMath xmlns:m="http://schemas.openxmlformats.org/officeDocument/2006/math">
                    <m:r>
                      <a:rPr lang="en-US" sz="2800" i="1" dirty="0" smtClean="0">
                        <a:latin typeface="Cambria Math" panose="02040503050406030204" pitchFamily="18" charset="0"/>
                      </a:rPr>
                      <m:t>¬</m:t>
                    </m:r>
                    <m:r>
                      <a:rPr lang="en-US" sz="2800" i="1" dirty="0">
                        <a:latin typeface="Cambria Math" panose="02040503050406030204" pitchFamily="18" charset="0"/>
                      </a:rPr>
                      <m:t>𝑞</m:t>
                    </m:r>
                    <m:r>
                      <a:rPr lang="en-US" sz="2800" i="1" dirty="0">
                        <a:latin typeface="Cambria Math" panose="02040503050406030204" pitchFamily="18" charset="0"/>
                      </a:rPr>
                      <m:t> → ¬</m:t>
                    </m:r>
                    <m:r>
                      <a:rPr lang="en-US" sz="2800" i="1" dirty="0" smtClean="0">
                        <a:latin typeface="Cambria Math" panose="02040503050406030204" pitchFamily="18" charset="0"/>
                      </a:rPr>
                      <m:t>𝑝</m:t>
                    </m:r>
                  </m:oMath>
                </a14:m>
                <a:r>
                  <a:rPr lang="en-US" altLang="zh-CN" sz="2800" dirty="0" smtClean="0"/>
                  <a:t>, </a:t>
                </a:r>
                <a:r>
                  <a:rPr lang="zh-CN" altLang="en-US" sz="2800" dirty="0" smtClean="0"/>
                  <a:t>那么相当于我们证明了</a:t>
                </a:r>
                <a14:m>
                  <m:oMath xmlns:m="http://schemas.openxmlformats.org/officeDocument/2006/math">
                    <m:r>
                      <a:rPr lang="en-US" sz="2800" i="1" dirty="0" smtClean="0">
                        <a:latin typeface="Cambria Math" panose="02040503050406030204" pitchFamily="18" charset="0"/>
                      </a:rPr>
                      <m:t>𝑝</m:t>
                    </m:r>
                    <m:r>
                      <a:rPr lang="en-US" sz="2800" i="1" dirty="0" smtClean="0">
                        <a:latin typeface="Cambria Math" panose="02040503050406030204" pitchFamily="18" charset="0"/>
                      </a:rPr>
                      <m:t> → </m:t>
                    </m:r>
                    <m:r>
                      <a:rPr lang="en-US" sz="2800" i="1" dirty="0">
                        <a:latin typeface="Cambria Math" panose="02040503050406030204" pitchFamily="18" charset="0"/>
                      </a:rPr>
                      <m:t>𝑞</m:t>
                    </m:r>
                  </m:oMath>
                </a14:m>
                <a:r>
                  <a:rPr lang="en-US" sz="2800" dirty="0" smtClean="0"/>
                  <a:t>.</a:t>
                </a:r>
              </a:p>
              <a:p>
                <a:pPr marL="274320" lvl="1" indent="-274320">
                  <a:spcBef>
                    <a:spcPts val="1000"/>
                  </a:spcBef>
                  <a:buClr>
                    <a:srgbClr val="CEA524"/>
                  </a:buClr>
                  <a:buSzPct val="100000"/>
                  <a:buFont typeface="Wingdings" panose="05000000000000000000" pitchFamily="2" charset="2"/>
                  <a:buChar char="q"/>
                </a:pPr>
                <a:r>
                  <a:rPr lang="zh-CN" altLang="en-US" sz="2800" dirty="0"/>
                  <a:t>备注</a:t>
                </a:r>
                <a:r>
                  <a:rPr lang="en-US" altLang="zh-CN" sz="2800" dirty="0" smtClean="0"/>
                  <a:t>: </a:t>
                </a:r>
                <a14:m>
                  <m:oMath xmlns:m="http://schemas.openxmlformats.org/officeDocument/2006/math">
                    <m:r>
                      <a:rPr lang="en-US" altLang="zh-CN" sz="2800" i="1" dirty="0">
                        <a:latin typeface="Cambria Math" panose="02040503050406030204" pitchFamily="18" charset="0"/>
                      </a:rPr>
                      <m:t>𝑝</m:t>
                    </m:r>
                    <m:r>
                      <a:rPr lang="en-US" altLang="zh-CN" sz="2800" i="1" dirty="0">
                        <a:latin typeface="Cambria Math" panose="02040503050406030204" pitchFamily="18" charset="0"/>
                      </a:rPr>
                      <m:t> → </m:t>
                    </m:r>
                    <m:r>
                      <a:rPr lang="en-US" altLang="zh-CN" sz="2800" i="1" dirty="0">
                        <a:latin typeface="Cambria Math" panose="02040503050406030204" pitchFamily="18" charset="0"/>
                      </a:rPr>
                      <m:t>𝑞</m:t>
                    </m:r>
                    <m:r>
                      <a:rPr lang="en-US" altLang="zh-CN" sz="2800" i="1" dirty="0" smtClean="0">
                        <a:latin typeface="Cambria Math" panose="02040503050406030204" pitchFamily="18" charset="0"/>
                        <a:ea typeface="Cambria Math" panose="02040503050406030204" pitchFamily="18" charset="0"/>
                      </a:rPr>
                      <m:t>≡</m:t>
                    </m:r>
                  </m:oMath>
                </a14:m>
                <a:r>
                  <a:rPr lang="en-US" altLang="zh-CN" sz="2800" dirty="0"/>
                  <a:t> </a:t>
                </a:r>
                <a14:m>
                  <m:oMath xmlns:m="http://schemas.openxmlformats.org/officeDocument/2006/math">
                    <m:r>
                      <a:rPr lang="en-US" altLang="zh-CN" sz="2800" i="1" dirty="0">
                        <a:latin typeface="Cambria Math" panose="02040503050406030204" pitchFamily="18" charset="0"/>
                      </a:rPr>
                      <m:t>¬</m:t>
                    </m:r>
                    <m:r>
                      <a:rPr lang="en-US" altLang="zh-CN" sz="2800" i="1" dirty="0">
                        <a:latin typeface="Cambria Math" panose="02040503050406030204" pitchFamily="18" charset="0"/>
                      </a:rPr>
                      <m:t>𝑞</m:t>
                    </m:r>
                    <m:r>
                      <a:rPr lang="en-US" altLang="zh-CN" sz="2800" i="1" dirty="0">
                        <a:latin typeface="Cambria Math" panose="02040503050406030204" pitchFamily="18" charset="0"/>
                      </a:rPr>
                      <m:t> → ¬</m:t>
                    </m:r>
                    <m:r>
                      <a:rPr lang="en-US" altLang="zh-CN" sz="2800" i="1" dirty="0">
                        <a:latin typeface="Cambria Math" panose="02040503050406030204" pitchFamily="18" charset="0"/>
                      </a:rPr>
                      <m:t>𝑝</m:t>
                    </m:r>
                    <m:r>
                      <a:rPr lang="en-US" altLang="zh-CN" sz="2800" b="0" i="0" dirty="0" smtClean="0">
                        <a:latin typeface="Cambria Math" panose="02040503050406030204" pitchFamily="18" charset="0"/>
                      </a:rPr>
                      <m:t>,</m:t>
                    </m:r>
                  </m:oMath>
                </a14:m>
                <a:r>
                  <a:rPr lang="en-US" sz="2800" dirty="0" smtClean="0"/>
                  <a:t> </a:t>
                </a:r>
                <a:r>
                  <a:rPr lang="zh-CN" altLang="en-US" sz="2800" dirty="0" smtClean="0"/>
                  <a:t>条件语句和它的逆否命题是逻辑等价</a:t>
                </a:r>
                <a:r>
                  <a:rPr lang="en-US" altLang="zh-CN" sz="2800" dirty="0" smtClean="0"/>
                  <a:t>.</a:t>
                </a:r>
                <a:endParaRPr lang="en-US"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A52ECE8-2275-4BB7-9B0B-80E1E93D0F26}"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53</a:t>
            </a:fld>
            <a:endParaRPr lang="zh-CN" altLang="en-US" dirty="0"/>
          </a:p>
        </p:txBody>
      </p:sp>
    </p:spTree>
    <p:extLst>
      <p:ext uri="{BB962C8B-B14F-4D97-AF65-F5344CB8AC3E}">
        <p14:creationId xmlns:p14="http://schemas.microsoft.com/office/powerpoint/2010/main" val="214822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4.7.3 </a:t>
            </a:r>
            <a:r>
              <a:rPr lang="zh-CN" altLang="en-US" dirty="0"/>
              <a:t>反证法证明条件语句</a:t>
            </a:r>
            <a:r>
              <a:rPr lang="en-US" altLang="zh-CN" dirty="0"/>
              <a:t>: p → q</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 </a:t>
                </a:r>
                <a:r>
                  <a:rPr lang="zh-CN" altLang="en-US" dirty="0" smtClean="0"/>
                  <a:t>证明</a:t>
                </a:r>
                <a:r>
                  <a:rPr lang="zh-CN" altLang="en-US" dirty="0"/>
                  <a:t>如果</a:t>
                </a:r>
                <a14:m>
                  <m:oMath xmlns:m="http://schemas.openxmlformats.org/officeDocument/2006/math">
                    <m:r>
                      <a:rPr lang="en-US" altLang="zh-CN" i="1" dirty="0" smtClean="0">
                        <a:latin typeface="Cambria Math" panose="02040503050406030204" pitchFamily="18" charset="0"/>
                      </a:rPr>
                      <m:t>𝑛</m:t>
                    </m:r>
                  </m:oMath>
                </a14:m>
                <a:r>
                  <a:rPr lang="zh-CN" altLang="en-US" dirty="0"/>
                  <a:t>是整数且</a:t>
                </a:r>
                <a14:m>
                  <m:oMath xmlns:m="http://schemas.openxmlformats.org/officeDocument/2006/math">
                    <m:r>
                      <a:rPr lang="en-US" altLang="zh-CN" i="1" dirty="0" smtClean="0">
                        <a:latin typeface="Cambria Math" panose="02040503050406030204" pitchFamily="18" charset="0"/>
                      </a:rPr>
                      <m:t>3</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+2</m:t>
                    </m:r>
                  </m:oMath>
                </a14:m>
                <a:r>
                  <a:rPr lang="zh-CN" altLang="en-US" dirty="0"/>
                  <a:t>是奇数</a:t>
                </a:r>
                <a:r>
                  <a:rPr lang="en-US" altLang="zh-CN" dirty="0"/>
                  <a:t>, </a:t>
                </a:r>
                <a:r>
                  <a:rPr lang="zh-CN" altLang="en-US" dirty="0"/>
                  <a:t>则</a:t>
                </a:r>
                <a14:m>
                  <m:oMath xmlns:m="http://schemas.openxmlformats.org/officeDocument/2006/math">
                    <m:r>
                      <a:rPr lang="en-US" altLang="zh-CN" i="1" dirty="0" smtClean="0">
                        <a:latin typeface="Cambria Math" panose="02040503050406030204" pitchFamily="18" charset="0"/>
                      </a:rPr>
                      <m:t>𝑛</m:t>
                    </m:r>
                  </m:oMath>
                </a14:m>
                <a:r>
                  <a:rPr lang="zh-CN" altLang="en-US" dirty="0"/>
                  <a:t>是奇数</a:t>
                </a:r>
                <a:r>
                  <a:rPr lang="en-US" altLang="zh-CN" dirty="0"/>
                  <a:t>.</a:t>
                </a:r>
              </a:p>
              <a:p>
                <a:r>
                  <a:rPr lang="zh-CN" altLang="en-US" dirty="0"/>
                  <a:t>解</a:t>
                </a:r>
                <a:r>
                  <a:rPr lang="en-US" altLang="zh-CN" dirty="0"/>
                  <a:t>: </a:t>
                </a:r>
              </a:p>
              <a:p>
                <a:pPr marL="812800" indent="-457200" algn="just">
                  <a:lnSpc>
                    <a:spcPct val="100000"/>
                  </a:lnSpc>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r>
                  <a:rPr lang="zh-CN" altLang="en-US" sz="2400" dirty="0"/>
                  <a:t>因此存在整数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err="1"/>
                  <a:t>,</a:t>
                </a:r>
                <a:r>
                  <a:rPr lang="en-US" altLang="zh-CN" sz="2400" dirty="0" smtClean="0"/>
                  <a:t> </a:t>
                </a:r>
                <a14:m>
                  <m:oMath xmlns:m="http://schemas.openxmlformats.org/officeDocument/2006/math">
                    <m:r>
                      <a:rPr lang="en-US" altLang="zh-CN" sz="2400" i="1" dirty="0" smtClean="0">
                        <a:latin typeface="Cambria Math" panose="02040503050406030204" pitchFamily="18" charset="0"/>
                      </a:rPr>
                      <m:t>𝑛</m:t>
                    </m:r>
                    <m:r>
                      <a:rPr lang="en-US" altLang="zh-CN" sz="2400" i="1" dirty="0">
                        <a:latin typeface="Cambria Math" panose="02040503050406030204" pitchFamily="18" charset="0"/>
                      </a:rPr>
                      <m:t>=2</m:t>
                    </m:r>
                    <m:r>
                      <a:rPr lang="en-US" altLang="zh-CN" sz="2400" i="1" dirty="0">
                        <a:latin typeface="Cambria Math" panose="02040503050406030204" pitchFamily="18" charset="0"/>
                      </a:rPr>
                      <m:t>𝑘</m:t>
                    </m:r>
                  </m:oMath>
                </a14:m>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+2= 3(2</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)+2=6</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 +2=2(3</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+1)=2</m:t>
                    </m:r>
                    <m:r>
                      <a:rPr lang="en-US" altLang="zh-CN" sz="2400" i="1" dirty="0" smtClean="0">
                        <a:latin typeface="Cambria Math" panose="02040503050406030204" pitchFamily="18" charset="0"/>
                      </a:rPr>
                      <m:t>𝑗</m:t>
                    </m:r>
                  </m:oMath>
                </a14:m>
                <a:r>
                  <a:rPr lang="en-US" altLang="zh-CN" sz="2400" dirty="0"/>
                  <a:t>, </a:t>
                </a:r>
                <a:r>
                  <a:rPr lang="zh-CN" altLang="en-US" sz="2400" dirty="0"/>
                  <a:t>其中</a:t>
                </a:r>
                <a14:m>
                  <m:oMath xmlns:m="http://schemas.openxmlformats.org/officeDocument/2006/math">
                    <m:r>
                      <a:rPr lang="en-US" altLang="zh-CN" sz="2400" i="1" dirty="0" smtClean="0">
                        <a:latin typeface="Cambria Math" panose="02040503050406030204" pitchFamily="18" charset="0"/>
                      </a:rPr>
                      <m:t>𝑗</m:t>
                    </m:r>
                    <m:r>
                      <a:rPr lang="en-US" altLang="zh-CN" sz="2400" i="1" dirty="0" smtClean="0">
                        <a:latin typeface="Cambria Math" panose="02040503050406030204" pitchFamily="18" charset="0"/>
                      </a:rPr>
                      <m:t> = 3</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 +1</m:t>
                    </m:r>
                  </m:oMath>
                </a14:m>
                <a:r>
                  <a:rPr lang="en-US" altLang="zh-CN" sz="2400" dirty="0"/>
                  <a:t>. </a:t>
                </a:r>
                <a:r>
                  <a:rPr lang="zh-CN" altLang="en-US" sz="2400" dirty="0"/>
                  <a:t>因此</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oMath>
                </a14:m>
                <a:r>
                  <a:rPr lang="zh-CN" altLang="en-US" sz="2400" dirty="0"/>
                  <a:t>是偶数</a:t>
                </a:r>
                <a:r>
                  <a:rPr lang="en-US" altLang="zh-CN" sz="2400" dirty="0"/>
                  <a:t>.</a:t>
                </a:r>
              </a:p>
              <a:p>
                <a:pPr marL="812800" indent="-457200" algn="just">
                  <a:lnSpc>
                    <a:spcPct val="100000"/>
                  </a:lnSpc>
                  <a:buClr>
                    <a:srgbClr val="01559D"/>
                  </a:buClr>
                  <a:buSzPct val="97000"/>
                  <a:buFont typeface="Wingdings" panose="05000000000000000000" pitchFamily="2" charset="2"/>
                  <a:buChar char="Ø"/>
                </a:pPr>
                <a:r>
                  <a:rPr lang="zh-CN" altLang="en-US" sz="2400" dirty="0"/>
                  <a:t>由于我们已经证明了</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 </m:t>
                    </m:r>
                  </m:oMath>
                </a14:m>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 → </m:t>
                    </m:r>
                    <m:r>
                      <a:rPr lang="en-US" altLang="zh-CN" sz="2400" i="1" dirty="0" smtClean="0">
                        <a:latin typeface="Cambria Math" panose="02040503050406030204" pitchFamily="18" charset="0"/>
                      </a:rPr>
                      <m:t>𝑞</m:t>
                    </m:r>
                  </m:oMath>
                </a14:m>
                <a:r>
                  <a:rPr lang="zh-CN" altLang="en-US" sz="2400" dirty="0"/>
                  <a:t>也就成立</a:t>
                </a:r>
                <a:r>
                  <a:rPr lang="en-US" altLang="zh-CN" sz="2400" dirty="0"/>
                  <a:t>. </a:t>
                </a:r>
                <a:r>
                  <a:rPr lang="zh-CN" altLang="en-US" sz="2400" dirty="0"/>
                  <a:t>也就是说</a:t>
                </a:r>
                <a14:m>
                  <m:oMath xmlns:m="http://schemas.openxmlformats.org/officeDocument/2006/math">
                    <m:r>
                      <a:rPr lang="en-US" altLang="zh-CN" sz="2400" b="0" i="1" smtClean="0">
                        <a:latin typeface="Cambria Math" panose="02040503050406030204" pitchFamily="18" charset="0"/>
                      </a:rPr>
                      <m:t>"</m:t>
                    </m:r>
                  </m:oMath>
                </a14:m>
                <a:r>
                  <a:rPr lang="zh-CN" altLang="en-US" sz="2400" dirty="0" smtClean="0"/>
                  <a:t>如果</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是整数并且</a:t>
                </a:r>
                <a14:m>
                  <m:oMath xmlns:m="http://schemas.openxmlformats.org/officeDocument/2006/math">
                    <m:r>
                      <a:rPr lang="en-US" altLang="zh-CN" sz="2400" i="1" dirty="0" smtClean="0">
                        <a:latin typeface="Cambria Math" panose="02040503050406030204" pitchFamily="18" charset="0"/>
                      </a:rPr>
                      <m:t>3</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oMath>
                </a14:m>
                <a:r>
                  <a:rPr lang="zh-CN" altLang="en-US" sz="2400" dirty="0"/>
                  <a:t>是奇数</a:t>
                </a:r>
                <a:r>
                  <a:rPr lang="en-US" altLang="zh-CN" sz="2400" dirty="0"/>
                  <a:t>(</a:t>
                </a:r>
                <a:r>
                  <a:rPr lang="zh-CN" altLang="en-US" sz="2400" dirty="0"/>
                  <a:t>不是偶数</a:t>
                </a:r>
                <a:r>
                  <a:rPr lang="en-US" altLang="zh-CN" sz="2400" dirty="0"/>
                  <a:t>), </a:t>
                </a:r>
                <a:r>
                  <a:rPr lang="zh-CN" altLang="en-US" sz="2400" dirty="0"/>
                  <a:t>则</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是奇数</a:t>
                </a:r>
                <a:r>
                  <a:rPr lang="en-US" altLang="zh-CN" sz="2400" dirty="0"/>
                  <a:t>(</a:t>
                </a:r>
                <a:r>
                  <a:rPr lang="zh-CN" altLang="en-US" sz="2400" dirty="0"/>
                  <a:t>不是偶数</a:t>
                </a:r>
                <a:r>
                  <a:rPr lang="en-US" altLang="zh-CN" sz="2400" dirty="0" smtClean="0"/>
                  <a:t>)</a:t>
                </a:r>
                <a14:m>
                  <m:oMath xmlns:m="http://schemas.openxmlformats.org/officeDocument/2006/math">
                    <m:r>
                      <a:rPr lang="en-US" altLang="zh-CN" b="0" i="1" smtClean="0">
                        <a:latin typeface="Cambria Math" panose="02040503050406030204" pitchFamily="18" charset="0"/>
                      </a:rPr>
                      <m:t>"</m:t>
                    </m:r>
                  </m:oMath>
                </a14:m>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E908BDBE-502C-4F5B-BAE7-28B21D71096B}"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54</a:t>
            </a:fld>
            <a:endParaRPr lang="zh-CN" altLang="en-US" dirty="0"/>
          </a:p>
        </p:txBody>
      </p:sp>
    </p:spTree>
    <p:extLst>
      <p:ext uri="{BB962C8B-B14F-4D97-AF65-F5344CB8AC3E}">
        <p14:creationId xmlns:p14="http://schemas.microsoft.com/office/powerpoint/2010/main" val="345335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4.7.3 </a:t>
            </a:r>
            <a:r>
              <a:rPr lang="zh-CN" altLang="en-US" dirty="0"/>
              <a:t>反证法证明条件语句</a:t>
            </a:r>
            <a:r>
              <a:rPr lang="en-US" altLang="zh-CN" dirty="0"/>
              <a:t>: p → q</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altLang="zh-CN" dirty="0" smtClean="0"/>
                  <a:t>: </a:t>
                </a:r>
                <a:r>
                  <a:rPr lang="zh-CN" altLang="en-US" dirty="0" smtClean="0"/>
                  <a:t>证明</a:t>
                </a:r>
                <a:r>
                  <a:rPr lang="zh-CN" altLang="en-US" dirty="0"/>
                  <a:t>对于整数</a:t>
                </a:r>
                <a14:m>
                  <m:oMath xmlns:m="http://schemas.openxmlformats.org/officeDocument/2006/math">
                    <m:r>
                      <a:rPr lang="en-US" altLang="zh-CN" i="1" dirty="0" smtClean="0">
                        <a:latin typeface="Cambria Math" panose="02040503050406030204" pitchFamily="18" charset="0"/>
                      </a:rPr>
                      <m:t>𝑛</m:t>
                    </m:r>
                  </m:oMath>
                </a14:m>
                <a:r>
                  <a:rPr lang="en-US" altLang="zh-CN" dirty="0" smtClean="0"/>
                  <a:t>, </a:t>
                </a:r>
                <a:r>
                  <a:rPr lang="zh-CN" altLang="en-US" dirty="0" smtClean="0"/>
                  <a:t>如果</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oMath>
                </a14:m>
                <a:r>
                  <a:rPr lang="zh-CN" altLang="en-US" dirty="0"/>
                  <a:t>为</a:t>
                </a:r>
                <a:r>
                  <a:rPr lang="zh-CN" altLang="en-US" dirty="0" smtClean="0"/>
                  <a:t>奇数</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a:t>为</a:t>
                </a:r>
                <a:r>
                  <a:rPr lang="zh-CN" altLang="en-US" dirty="0" smtClean="0"/>
                  <a:t>奇数</a:t>
                </a:r>
                <a:r>
                  <a:rPr lang="en-US" dirty="0" smtClean="0"/>
                  <a:t>. </a:t>
                </a:r>
              </a:p>
              <a:p>
                <a:r>
                  <a:rPr lang="zh-CN" altLang="en-US" dirty="0" smtClean="0"/>
                  <a:t>解</a:t>
                </a:r>
                <a:r>
                  <a:rPr lang="en-US" dirty="0" smtClean="0"/>
                  <a:t>: </a:t>
                </a:r>
              </a:p>
              <a:p>
                <a:pPr marL="812800" indent="-457200" algn="just">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sz="2400" i="1" dirty="0" smtClean="0">
                        <a:latin typeface="Cambria Math" panose="02040503050406030204" pitchFamily="18" charset="0"/>
                      </a:rPr>
                      <m:t>𝑛</m:t>
                    </m:r>
                  </m:oMath>
                </a14:m>
                <a:r>
                  <a:rPr lang="zh-CN" altLang="en-US" sz="2400" dirty="0"/>
                  <a:t>为偶数</a:t>
                </a:r>
                <a:r>
                  <a:rPr lang="en-US" sz="2400" dirty="0"/>
                  <a:t>. </a:t>
                </a:r>
                <a:r>
                  <a:rPr lang="zh-CN" altLang="en-US" sz="2400" dirty="0"/>
                  <a:t>那么存在一个整数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a:t>, </a:t>
                </a:r>
                <a:r>
                  <a:rPr lang="zh-CN" altLang="en-US" sz="2400" dirty="0"/>
                  <a:t>使得</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m:t>
                    </m:r>
                    <m:r>
                      <a:rPr lang="en-US" sz="2400" i="1" dirty="0" smtClean="0">
                        <a:latin typeface="Cambria Math" panose="02040503050406030204" pitchFamily="18" charset="0"/>
                      </a:rPr>
                      <m:t>𝑘</m:t>
                    </m:r>
                  </m:oMath>
                </a14:m>
                <a:r>
                  <a:rPr lang="en-US" sz="2400" dirty="0"/>
                  <a:t>. </a:t>
                </a:r>
                <a:r>
                  <a:rPr lang="zh-CN" altLang="en-US" sz="2400" dirty="0"/>
                  <a:t>公式两边取平方可得</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en-US" sz="2400" dirty="0"/>
                  <a:t>=</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4</m:t>
                        </m:r>
                        <m:r>
                          <a:rPr lang="en-US" altLang="zh-CN" sz="2400" b="0" i="1" smtClean="0">
                            <a:latin typeface="Cambria Math" panose="02040503050406030204" pitchFamily="18" charset="0"/>
                          </a:rPr>
                          <m:t>𝑘</m:t>
                        </m:r>
                      </m:e>
                      <m:sup>
                        <m:r>
                          <a:rPr lang="en-US" altLang="zh-CN" sz="2400">
                            <a:latin typeface="Cambria Math" panose="02040503050406030204" pitchFamily="18" charset="0"/>
                          </a:rPr>
                          <m:t>2</m:t>
                        </m:r>
                      </m:sup>
                    </m:sSup>
                  </m:oMath>
                </a14:m>
                <a:r>
                  <a:rPr lang="en-US" sz="2400" dirty="0"/>
                  <a:t>=2(</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2</m:t>
                        </m:r>
                        <m:r>
                          <a:rPr lang="en-US" altLang="zh-CN" sz="2400" b="0" i="1" smtClean="0">
                            <a:latin typeface="Cambria Math" panose="02040503050406030204" pitchFamily="18" charset="0"/>
                          </a:rPr>
                          <m:t>𝑘</m:t>
                        </m:r>
                      </m:e>
                      <m:sup>
                        <m:r>
                          <a:rPr lang="en-US" altLang="zh-CN" sz="2400">
                            <a:latin typeface="Cambria Math" panose="02040503050406030204" pitchFamily="18" charset="0"/>
                          </a:rPr>
                          <m:t>2</m:t>
                        </m:r>
                      </m:sup>
                    </m:sSup>
                  </m:oMath>
                </a14:m>
                <a:r>
                  <a:rPr lang="en-US" sz="2400" dirty="0"/>
                  <a:t>), </a:t>
                </a:r>
                <a:r>
                  <a:rPr lang="zh-CN" altLang="en-US" sz="2400" dirty="0"/>
                  <a:t>因此</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为偶数</a:t>
                </a:r>
                <a:r>
                  <a:rPr lang="en-US" altLang="zh-CN" sz="2400" dirty="0"/>
                  <a:t>.</a:t>
                </a:r>
              </a:p>
              <a:p>
                <a:pPr marL="812800" indent="-457200">
                  <a:buClr>
                    <a:srgbClr val="01559D"/>
                  </a:buClr>
                  <a:buSzPct val="97000"/>
                  <a:buFont typeface="Wingdings" panose="05000000000000000000" pitchFamily="2" charset="2"/>
                  <a:buChar char="Ø"/>
                </a:pPr>
                <a:r>
                  <a:rPr lang="zh-CN" altLang="en-US" sz="2400" dirty="0"/>
                  <a:t>我们已经证明了</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是偶数</a:t>
                </a:r>
                <a:r>
                  <a:rPr lang="en-US" altLang="zh-CN" sz="2400" dirty="0"/>
                  <a:t>, </a:t>
                </a:r>
                <a:r>
                  <a:rPr lang="zh-CN" altLang="en-US" sz="2400" dirty="0"/>
                  <a:t>那么</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也为偶数</a:t>
                </a:r>
                <a:r>
                  <a:rPr lang="en-US" altLang="zh-CN" sz="2400" dirty="0"/>
                  <a:t>. </a:t>
                </a:r>
                <a:r>
                  <a:rPr lang="zh-CN" altLang="en-US" sz="2400" dirty="0"/>
                  <a:t>通过反证法</a:t>
                </a:r>
                <a:r>
                  <a:rPr lang="en-US" altLang="zh-CN" sz="2400" dirty="0"/>
                  <a:t>, </a:t>
                </a:r>
                <a:r>
                  <a:rPr lang="zh-CN" altLang="en-US" sz="2400" dirty="0"/>
                  <a:t>对于整数</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 </a:t>
                </a:r>
                <a:r>
                  <a:rPr lang="zh-CN" altLang="en-US" sz="2400" dirty="0"/>
                  <a:t>如果</a:t>
                </a:r>
                <a14:m>
                  <m:oMath xmlns:m="http://schemas.openxmlformats.org/officeDocument/2006/math">
                    <m:sSup>
                      <m:sSupPr>
                        <m:ctrlPr>
                          <a:rPr lang="en-US" altLang="zh-CN" sz="2400" i="1">
                            <a:latin typeface="Cambria Math" panose="02040503050406030204" pitchFamily="18" charset="0"/>
                          </a:rPr>
                        </m:ctrlPr>
                      </m:sSupPr>
                      <m:e>
                        <m:r>
                          <a:rPr lang="en-US" altLang="zh-CN" sz="2400">
                            <a:latin typeface="Cambria Math" panose="02040503050406030204" pitchFamily="18" charset="0"/>
                          </a:rPr>
                          <m:t>𝑛</m:t>
                        </m:r>
                      </m:e>
                      <m:sup>
                        <m:r>
                          <a:rPr lang="en-US" altLang="zh-CN" sz="2400">
                            <a:latin typeface="Cambria Math" panose="02040503050406030204" pitchFamily="18" charset="0"/>
                          </a:rPr>
                          <m:t>2</m:t>
                        </m:r>
                      </m:sup>
                    </m:sSup>
                  </m:oMath>
                </a14:m>
                <a:r>
                  <a:rPr lang="zh-CN" altLang="en-US" sz="2400" dirty="0"/>
                  <a:t>为奇数</a:t>
                </a:r>
                <a:r>
                  <a:rPr lang="en-US" altLang="zh-CN" sz="2400" dirty="0"/>
                  <a:t>, </a:t>
                </a:r>
                <a:r>
                  <a:rPr lang="zh-CN" altLang="en-US" sz="2400" dirty="0"/>
                  <a:t>那么</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为奇数</a:t>
                </a:r>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FE1162F1-D65D-4B7B-A09C-5EEBCDA39803}"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55</a:t>
            </a:fld>
            <a:endParaRPr lang="zh-CN" altLang="en-US" dirty="0"/>
          </a:p>
        </p:txBody>
      </p:sp>
    </p:spTree>
    <p:extLst>
      <p:ext uri="{BB962C8B-B14F-4D97-AF65-F5344CB8AC3E}">
        <p14:creationId xmlns:p14="http://schemas.microsoft.com/office/powerpoint/2010/main" val="77259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3810000"/>
            <a:ext cx="11277599" cy="10668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4.7.4 </a:t>
            </a:r>
            <a:r>
              <a:rPr lang="zh-CN" altLang="en-US" dirty="0" smtClean="0"/>
              <a:t>归谬证明法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274320" lvl="1" indent="-274320">
                  <a:spcBef>
                    <a:spcPts val="1000"/>
                  </a:spcBef>
                  <a:buClr>
                    <a:srgbClr val="CEA524"/>
                  </a:buClr>
                  <a:buSzPct val="100000"/>
                  <a:buFont typeface="Wingdings" panose="05000000000000000000" pitchFamily="2" charset="2"/>
                  <a:buChar char="q"/>
                </a:pPr>
                <a:r>
                  <a:rPr lang="zh-CN" altLang="en-US" sz="2800" dirty="0" smtClean="0">
                    <a:solidFill>
                      <a:prstClr val="black"/>
                    </a:solidFill>
                  </a:rPr>
                  <a:t>困囚困境</a:t>
                </a:r>
                <a:r>
                  <a:rPr lang="en-US" altLang="zh-CN" sz="2800" dirty="0" smtClean="0">
                    <a:solidFill>
                      <a:prstClr val="black"/>
                    </a:solidFill>
                  </a:rPr>
                  <a:t>: </a:t>
                </a:r>
                <a:endParaRPr lang="en-US" altLang="zh-CN" sz="2800" dirty="0">
                  <a:solidFill>
                    <a:prstClr val="black"/>
                  </a:solidFill>
                </a:endParaRPr>
              </a:p>
              <a:p>
                <a:pPr marL="355600" lvl="1" indent="0" algn="just">
                  <a:lnSpc>
                    <a:spcPct val="110000"/>
                  </a:lnSpc>
                  <a:spcBef>
                    <a:spcPts val="200"/>
                  </a:spcBef>
                  <a:buSzPct val="97000"/>
                  <a:buNone/>
                </a:pPr>
                <a:r>
                  <a:rPr lang="zh-CN" altLang="en-US" sz="2200" dirty="0"/>
                  <a:t> </a:t>
                </a:r>
                <a:r>
                  <a:rPr lang="zh-CN" altLang="en-US" sz="2200" dirty="0" smtClean="0"/>
                  <a:t>   </a:t>
                </a:r>
                <a:r>
                  <a:rPr lang="zh-CN" altLang="en-US" sz="2000" dirty="0" smtClean="0"/>
                  <a:t>冯梦龙</a:t>
                </a:r>
                <a:r>
                  <a:rPr lang="en-US" altLang="zh-CN" sz="2000" dirty="0"/>
                  <a:t>《</a:t>
                </a:r>
                <a:r>
                  <a:rPr lang="zh-CN" altLang="en-US" sz="2000" dirty="0"/>
                  <a:t>古今笑史</a:t>
                </a:r>
                <a:r>
                  <a:rPr lang="en-US" altLang="zh-CN" sz="2000" dirty="0"/>
                  <a:t>·</a:t>
                </a:r>
                <a:r>
                  <a:rPr lang="zh-CN" altLang="en-US" sz="2000" dirty="0"/>
                  <a:t>塞语部</a:t>
                </a:r>
                <a:r>
                  <a:rPr lang="en-US" altLang="zh-CN" sz="2000" dirty="0" smtClean="0"/>
                  <a:t>》: </a:t>
                </a:r>
                <a:r>
                  <a:rPr lang="zh-CN" altLang="en-US" sz="2000" b="1" dirty="0" smtClean="0"/>
                  <a:t>徐孺子</a:t>
                </a:r>
                <a:r>
                  <a:rPr lang="en-US" altLang="zh-CN" sz="2000" dirty="0" smtClean="0"/>
                  <a:t>,</a:t>
                </a:r>
                <a:r>
                  <a:rPr lang="zh-CN" altLang="en-US" sz="2000" dirty="0" smtClean="0"/>
                  <a:t>南昌人</a:t>
                </a:r>
                <a:r>
                  <a:rPr lang="en-US" altLang="zh-CN" sz="2000" dirty="0" smtClean="0"/>
                  <a:t>,11</a:t>
                </a:r>
                <a:r>
                  <a:rPr lang="zh-CN" altLang="en-US" sz="2000" dirty="0" smtClean="0"/>
                  <a:t>岁与太原</a:t>
                </a:r>
                <a:r>
                  <a:rPr lang="zh-CN" altLang="en-US" sz="2000" b="1" dirty="0" smtClean="0"/>
                  <a:t>郭林宗</a:t>
                </a:r>
                <a:r>
                  <a:rPr lang="zh-CN" altLang="en-US" sz="2000" dirty="0" smtClean="0"/>
                  <a:t>游</a:t>
                </a:r>
                <a:r>
                  <a:rPr lang="en-US" altLang="zh-CN" sz="2000" dirty="0" smtClean="0"/>
                  <a:t>,</a:t>
                </a:r>
                <a:r>
                  <a:rPr lang="zh-CN" altLang="en-US" sz="2000" dirty="0" smtClean="0"/>
                  <a:t>稚与之还家</a:t>
                </a:r>
                <a:r>
                  <a:rPr lang="en-US" altLang="zh-CN" sz="2000" dirty="0" smtClean="0"/>
                  <a:t>.</a:t>
                </a:r>
                <a:r>
                  <a:rPr lang="zh-CN" altLang="en-US" sz="2000" dirty="0" smtClean="0"/>
                  <a:t>林宗庭中有一树</a:t>
                </a:r>
                <a:r>
                  <a:rPr lang="en-US" altLang="zh-CN" sz="2000" dirty="0" smtClean="0"/>
                  <a:t>, </a:t>
                </a:r>
                <a:r>
                  <a:rPr lang="zh-CN" altLang="en-US" sz="2000" dirty="0" smtClean="0"/>
                  <a:t>欲伐去之</a:t>
                </a:r>
                <a:r>
                  <a:rPr lang="en-US" altLang="zh-CN" sz="2000" dirty="0" smtClean="0"/>
                  <a:t>,</a:t>
                </a:r>
                <a:r>
                  <a:rPr lang="zh-CN" altLang="en-US" sz="2000" dirty="0" smtClean="0"/>
                  <a:t>云</a:t>
                </a:r>
                <a:r>
                  <a:rPr lang="en-US" altLang="zh-CN" sz="2000" dirty="0" smtClean="0">
                    <a:solidFill>
                      <a:prstClr val="black"/>
                    </a:solidFill>
                  </a:rPr>
                  <a:t>:</a:t>
                </a:r>
                <a:r>
                  <a:rPr lang="zh-CN" altLang="en-US" sz="2000" dirty="0" smtClean="0">
                    <a:solidFill>
                      <a:prstClr val="black"/>
                    </a:solidFill>
                  </a:rPr>
                  <a:t> </a:t>
                </a:r>
                <a14:m>
                  <m:oMath xmlns:m="http://schemas.openxmlformats.org/officeDocument/2006/math">
                    <m:r>
                      <a:rPr lang="zh-CN" altLang="en-US" sz="2000" i="1">
                        <a:solidFill>
                          <a:prstClr val="black"/>
                        </a:solidFill>
                        <a:latin typeface="Cambria Math" panose="02040503050406030204" pitchFamily="18" charset="0"/>
                      </a:rPr>
                      <m:t>“</m:t>
                    </m:r>
                  </m:oMath>
                </a14:m>
                <a:r>
                  <a:rPr lang="zh-CN" altLang="en-US" sz="2000" dirty="0">
                    <a:solidFill>
                      <a:prstClr val="black"/>
                    </a:solidFill>
                  </a:rPr>
                  <a:t>为宅之</a:t>
                </a:r>
                <a:r>
                  <a:rPr lang="zh-CN" altLang="en-US" sz="2000" dirty="0" smtClean="0">
                    <a:solidFill>
                      <a:prstClr val="black"/>
                    </a:solidFill>
                  </a:rPr>
                  <a:t>法</a:t>
                </a:r>
                <a:r>
                  <a:rPr lang="en-US" altLang="zh-CN" sz="2000" dirty="0" smtClean="0">
                    <a:solidFill>
                      <a:prstClr val="black"/>
                    </a:solidFill>
                  </a:rPr>
                  <a:t>,</a:t>
                </a:r>
                <a:r>
                  <a:rPr lang="zh-CN" altLang="en-US" sz="2000" dirty="0" smtClean="0">
                    <a:solidFill>
                      <a:prstClr val="black"/>
                    </a:solidFill>
                  </a:rPr>
                  <a:t>正如</a:t>
                </a:r>
                <a:r>
                  <a:rPr lang="zh-CN" altLang="en-US" sz="2000" dirty="0">
                    <a:solidFill>
                      <a:prstClr val="black"/>
                    </a:solidFill>
                  </a:rPr>
                  <a:t>方</a:t>
                </a:r>
                <a:r>
                  <a:rPr lang="zh-CN" altLang="en-US" sz="2000" dirty="0" smtClean="0">
                    <a:solidFill>
                      <a:prstClr val="black"/>
                    </a:solidFill>
                  </a:rPr>
                  <a:t>口</a:t>
                </a:r>
                <a:r>
                  <a:rPr lang="en-US" altLang="zh-CN" sz="2000" dirty="0" smtClean="0">
                    <a:solidFill>
                      <a:prstClr val="black"/>
                    </a:solidFill>
                  </a:rPr>
                  <a:t>,</a:t>
                </a:r>
                <a:r>
                  <a:rPr lang="zh-CN" altLang="en-US" sz="2000" dirty="0" smtClean="0">
                    <a:solidFill>
                      <a:prstClr val="black"/>
                    </a:solidFill>
                  </a:rPr>
                  <a:t>口中</a:t>
                </a:r>
                <a:r>
                  <a:rPr lang="zh-CN" altLang="en-US" sz="2000" dirty="0">
                    <a:solidFill>
                      <a:prstClr val="black"/>
                    </a:solidFill>
                  </a:rPr>
                  <a:t>有</a:t>
                </a:r>
                <a:r>
                  <a:rPr lang="zh-CN" altLang="en-US" sz="2000" dirty="0" smtClean="0">
                    <a:solidFill>
                      <a:prstClr val="black"/>
                    </a:solidFill>
                  </a:rPr>
                  <a:t>木</a:t>
                </a:r>
                <a:r>
                  <a:rPr lang="en-US" altLang="zh-CN" sz="2000" dirty="0" smtClean="0">
                    <a:solidFill>
                      <a:prstClr val="black"/>
                    </a:solidFill>
                  </a:rPr>
                  <a:t>,</a:t>
                </a:r>
                <a:r>
                  <a:rPr lang="zh-CN" altLang="en-US" sz="2000" dirty="0" smtClean="0">
                    <a:solidFill>
                      <a:prstClr val="black"/>
                    </a:solidFill>
                  </a:rPr>
                  <a:t>困</a:t>
                </a:r>
                <a:r>
                  <a:rPr lang="zh-CN" altLang="en-US" sz="2000" dirty="0">
                    <a:solidFill>
                      <a:prstClr val="black"/>
                    </a:solidFill>
                  </a:rPr>
                  <a:t>字不详</a:t>
                </a:r>
                <a14:m>
                  <m:oMath xmlns:m="http://schemas.openxmlformats.org/officeDocument/2006/math">
                    <m:r>
                      <a:rPr lang="zh-CN" altLang="en-US" sz="2000" i="1">
                        <a:solidFill>
                          <a:prstClr val="black"/>
                        </a:solidFill>
                        <a:latin typeface="Cambria Math" panose="02040503050406030204" pitchFamily="18" charset="0"/>
                      </a:rPr>
                      <m:t>”</m:t>
                    </m:r>
                  </m:oMath>
                </a14:m>
                <a:r>
                  <a:rPr lang="zh-CN" altLang="en-US" sz="2000" dirty="0">
                    <a:solidFill>
                      <a:prstClr val="black"/>
                    </a:solidFill>
                  </a:rPr>
                  <a:t> </a:t>
                </a:r>
                <a:r>
                  <a:rPr lang="zh-CN" altLang="en-US" sz="2000" dirty="0" smtClean="0">
                    <a:solidFill>
                      <a:prstClr val="black"/>
                    </a:solidFill>
                  </a:rPr>
                  <a:t>余曰</a:t>
                </a:r>
                <a:r>
                  <a:rPr lang="en-US" altLang="zh-CN" sz="2000" dirty="0" smtClean="0">
                    <a:solidFill>
                      <a:prstClr val="black"/>
                    </a:solidFill>
                  </a:rPr>
                  <a:t>:</a:t>
                </a:r>
                <a14:m>
                  <m:oMath xmlns:m="http://schemas.openxmlformats.org/officeDocument/2006/math">
                    <m:r>
                      <a:rPr lang="zh-CN" altLang="en-US" sz="2000" i="1">
                        <a:solidFill>
                          <a:prstClr val="black"/>
                        </a:solidFill>
                        <a:latin typeface="Cambria Math" panose="02040503050406030204" pitchFamily="18" charset="0"/>
                      </a:rPr>
                      <m:t>“</m:t>
                    </m:r>
                  </m:oMath>
                </a14:m>
                <a:r>
                  <a:rPr lang="zh-CN" altLang="en-US" sz="2000" dirty="0">
                    <a:solidFill>
                      <a:prstClr val="black"/>
                    </a:solidFill>
                  </a:rPr>
                  <a:t>为宅之法</a:t>
                </a:r>
                <a:r>
                  <a:rPr lang="en-US" altLang="zh-CN" sz="2000" dirty="0">
                    <a:solidFill>
                      <a:prstClr val="black"/>
                    </a:solidFill>
                  </a:rPr>
                  <a:t>,</a:t>
                </a:r>
                <a:r>
                  <a:rPr lang="zh-CN" altLang="en-US" sz="2000" dirty="0">
                    <a:solidFill>
                      <a:prstClr val="black"/>
                    </a:solidFill>
                  </a:rPr>
                  <a:t>正如方口</a:t>
                </a:r>
                <a:r>
                  <a:rPr lang="en-US" altLang="zh-CN" sz="2000" dirty="0">
                    <a:solidFill>
                      <a:prstClr val="black"/>
                    </a:solidFill>
                  </a:rPr>
                  <a:t>,</a:t>
                </a:r>
                <a:r>
                  <a:rPr lang="zh-CN" altLang="en-US" sz="2000" dirty="0">
                    <a:solidFill>
                      <a:prstClr val="black"/>
                    </a:solidFill>
                  </a:rPr>
                  <a:t>口中</a:t>
                </a:r>
                <a:r>
                  <a:rPr lang="zh-CN" altLang="en-US" sz="2000" dirty="0" smtClean="0">
                    <a:solidFill>
                      <a:prstClr val="black"/>
                    </a:solidFill>
                  </a:rPr>
                  <a:t>有人</a:t>
                </a:r>
                <a:r>
                  <a:rPr lang="en-US" altLang="zh-CN" sz="2000" dirty="0" smtClean="0">
                    <a:solidFill>
                      <a:prstClr val="black"/>
                    </a:solidFill>
                  </a:rPr>
                  <a:t>,</a:t>
                </a:r>
                <a:r>
                  <a:rPr lang="zh-CN" altLang="en-US" sz="2000" dirty="0" smtClean="0">
                    <a:solidFill>
                      <a:prstClr val="black"/>
                    </a:solidFill>
                  </a:rPr>
                  <a:t>囚字何殊</a:t>
                </a:r>
                <a14:m>
                  <m:oMath xmlns:m="http://schemas.openxmlformats.org/officeDocument/2006/math">
                    <m:r>
                      <a:rPr lang="en-US" altLang="zh-CN" sz="2000" b="0" i="0" smtClean="0">
                        <a:solidFill>
                          <a:prstClr val="black"/>
                        </a:solidFill>
                        <a:latin typeface="Cambria Math" panose="02040503050406030204" pitchFamily="18" charset="0"/>
                      </a:rPr>
                      <m:t>?</m:t>
                    </m:r>
                    <m:r>
                      <a:rPr lang="zh-CN" altLang="en-US" sz="2000" i="1">
                        <a:solidFill>
                          <a:prstClr val="black"/>
                        </a:solidFill>
                        <a:latin typeface="Cambria Math" panose="02040503050406030204" pitchFamily="18" charset="0"/>
                      </a:rPr>
                      <m:t>”</m:t>
                    </m:r>
                  </m:oMath>
                </a14:m>
                <a:r>
                  <a:rPr lang="zh-CN" altLang="en-US" sz="2000" dirty="0" smtClean="0">
                    <a:solidFill>
                      <a:prstClr val="black"/>
                    </a:solidFill>
                  </a:rPr>
                  <a:t>郭无以难</a:t>
                </a:r>
                <a:r>
                  <a:rPr lang="en-US" altLang="zh-CN" sz="2000" dirty="0" smtClean="0">
                    <a:solidFill>
                      <a:prstClr val="black"/>
                    </a:solidFill>
                  </a:rPr>
                  <a:t>. </a:t>
                </a:r>
              </a:p>
              <a:p>
                <a:pPr marL="355600" lvl="1" indent="0">
                  <a:lnSpc>
                    <a:spcPct val="110000"/>
                  </a:lnSpc>
                  <a:spcBef>
                    <a:spcPts val="200"/>
                  </a:spcBef>
                  <a:buSzPct val="97000"/>
                  <a:buNone/>
                </a:pPr>
                <a:endParaRPr lang="en-US" altLang="zh-CN" b="1" dirty="0" smtClean="0">
                  <a:solidFill>
                    <a:srgbClr val="C00000"/>
                  </a:solidFill>
                </a:endParaRPr>
              </a:p>
              <a:p>
                <a:pPr algn="just"/>
                <a:r>
                  <a:rPr lang="zh-CN" altLang="en-US" dirty="0"/>
                  <a:t>归谬证明法是另外一种常用的间接证明法</a:t>
                </a:r>
                <a:r>
                  <a:rPr lang="en-US" altLang="zh-CN" dirty="0"/>
                  <a:t>.</a:t>
                </a:r>
              </a:p>
              <a:p>
                <a:pPr algn="just"/>
                <a:r>
                  <a:rPr lang="zh-CN" altLang="en-US" b="1" dirty="0" smtClean="0">
                    <a:solidFill>
                      <a:srgbClr val="C00000"/>
                    </a:solidFill>
                  </a:rPr>
                  <a:t>归谬证明法</a:t>
                </a:r>
                <a:r>
                  <a:rPr lang="en-US" altLang="zh-CN" dirty="0" smtClean="0"/>
                  <a:t>:</a:t>
                </a:r>
                <a:r>
                  <a:rPr lang="zh-CN" altLang="en-US" dirty="0" smtClean="0"/>
                  <a:t>为了证明</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为真</a:t>
                </a:r>
                <a:r>
                  <a:rPr lang="en-US" altLang="zh-CN" dirty="0" smtClean="0"/>
                  <a:t>, </a:t>
                </a:r>
                <a:r>
                  <a:rPr lang="zh-CN" altLang="en-US" dirty="0"/>
                  <a:t>先</a:t>
                </a:r>
                <a:r>
                  <a:rPr lang="zh-CN" altLang="en-US" dirty="0" smtClean="0"/>
                  <a:t>假设</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𝑝</m:t>
                    </m:r>
                  </m:oMath>
                </a14:m>
                <a:r>
                  <a:rPr lang="zh-CN" altLang="en-US" dirty="0" smtClean="0"/>
                  <a:t>为真</a:t>
                </a:r>
                <a:r>
                  <a:rPr lang="en-US" altLang="zh-CN" dirty="0" smtClean="0"/>
                  <a:t>. </a:t>
                </a:r>
                <a:r>
                  <a:rPr lang="zh-CN" altLang="en-US" dirty="0" smtClean="0"/>
                  <a:t>证明对于某个命题</a:t>
                </a:r>
                <a14:m>
                  <m:oMath xmlns:m="http://schemas.openxmlformats.org/officeDocument/2006/math">
                    <m:r>
                      <a:rPr lang="en-US" altLang="zh-CN" i="1" dirty="0" smtClean="0">
                        <a:latin typeface="Cambria Math" panose="02040503050406030204" pitchFamily="18" charset="0"/>
                      </a:rPr>
                      <m:t>𝑟</m:t>
                    </m:r>
                  </m:oMath>
                </a14:m>
                <a:r>
                  <a:rPr lang="en-US" altLang="zh-CN" dirty="0" smtClean="0"/>
                  <a: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altLang="zh-CN" i="1" dirty="0" smtClean="0">
                        <a:latin typeface="Cambria Math" panose="02040503050406030204" pitchFamily="18" charset="0"/>
                      </a:rPr>
                      <m:t>𝑟</m:t>
                    </m:r>
                    <m:r>
                      <a:rPr lang="en-US" altLang="zh-CN" i="1" dirty="0" smtClean="0">
                        <a:latin typeface="Cambria Math" panose="02040503050406030204" pitchFamily="18" charset="0"/>
                      </a:rPr>
                      <m:t>∧¬</m:t>
                    </m:r>
                    <m:r>
                      <a:rPr lang="en-US" altLang="zh-CN" i="1" dirty="0">
                        <a:latin typeface="Cambria Math" panose="02040503050406030204" pitchFamily="18" charset="0"/>
                      </a:rPr>
                      <m:t>𝑟</m:t>
                    </m:r>
                    <m:r>
                      <a:rPr lang="en-US" altLang="zh-CN" i="1" dirty="0" smtClean="0">
                        <a:latin typeface="Cambria Math" panose="02040503050406030204" pitchFamily="18" charset="0"/>
                      </a:rPr>
                      <m:t>)</m:t>
                    </m:r>
                    <m:r>
                      <a:rPr lang="en-US" i="1" dirty="0" smtClean="0">
                        <a:latin typeface="Cambria Math" panose="02040503050406030204" pitchFamily="18" charset="0"/>
                      </a:rPr>
                      <m:t> </m:t>
                    </m:r>
                  </m:oMath>
                </a14:m>
                <a:r>
                  <a:rPr lang="zh-CN" altLang="en-US" dirty="0" smtClean="0"/>
                  <a:t>为真</a:t>
                </a:r>
                <a:r>
                  <a:rPr lang="en-US" altLang="zh-CN" dirty="0" smtClean="0"/>
                  <a:t>. </a:t>
                </a:r>
                <a:r>
                  <a:rPr lang="zh-CN" altLang="en-US" dirty="0" smtClean="0"/>
                  <a:t>就能证明</a:t>
                </a:r>
                <a14:m>
                  <m:oMath xmlns:m="http://schemas.openxmlformats.org/officeDocument/2006/math">
                    <m:r>
                      <a:rPr lang="en-US" i="1" dirty="0" smtClean="0">
                        <a:latin typeface="Cambria Math" panose="02040503050406030204" pitchFamily="18" charset="0"/>
                      </a:rPr>
                      <m:t>𝑝</m:t>
                    </m:r>
                  </m:oMath>
                </a14:m>
                <a:r>
                  <a:rPr lang="zh-CN" altLang="en-US" dirty="0" smtClean="0"/>
                  <a:t>为真</a:t>
                </a:r>
                <a:r>
                  <a:rPr lang="en-US" dirty="0" smtClean="0"/>
                  <a:t>. </a:t>
                </a:r>
              </a:p>
              <a:p>
                <a:pPr algn="just"/>
                <a:r>
                  <a:rPr lang="zh-CN" altLang="en-US" dirty="0" smtClean="0"/>
                  <a:t>备注</a:t>
                </a:r>
                <a:r>
                  <a:rPr lang="en-US" altLang="zh-CN" dirty="0" smtClean="0"/>
                  <a:t>:</a:t>
                </a:r>
                <a14:m>
                  <m:oMath xmlns:m="http://schemas.openxmlformats.org/officeDocument/2006/math">
                    <m:r>
                      <a:rPr lang="zh-CN" altLang="en-US" b="0" i="1" dirty="0">
                        <a:latin typeface="Cambria Math" panose="02040503050406030204" pitchFamily="18" charset="0"/>
                      </a:rPr>
                      <m:t>用到</m:t>
                    </m:r>
                    <m:r>
                      <m:rPr>
                        <m:nor/>
                      </m:rPr>
                      <a:rPr lang="zh-CN" altLang="en-US" dirty="0"/>
                      <m:t>析取</m:t>
                    </m:r>
                    <m:r>
                      <a:rPr lang="zh-CN" altLang="en-US" i="1" dirty="0">
                        <a:latin typeface="Cambria Math" panose="02040503050406030204" pitchFamily="18" charset="0"/>
                      </a:rPr>
                      <m:t>三段论</m:t>
                    </m:r>
                    <m:r>
                      <a:rPr lang="en-US" altLang="zh-CN" b="0" i="1" dirty="0" smtClean="0">
                        <a:latin typeface="Cambria Math" panose="02040503050406030204" pitchFamily="18" charset="0"/>
                      </a:rPr>
                      <m:t>:</m:t>
                    </m:r>
                  </m:oMath>
                </a14:m>
                <a:endParaRPr lang="en-US" altLang="zh-CN" b="0" i="1" dirty="0" smtClean="0">
                  <a:latin typeface="Cambria Math" panose="02040503050406030204" pitchFamily="18" charset="0"/>
                </a:endParaRPr>
              </a:p>
              <a:p>
                <a:pPr algn="just"/>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310"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6234C596-4DB6-492C-B996-8EB74746B18D}"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56</a:t>
            </a:fld>
            <a:endParaRPr lang="zh-CN" altLang="en-US" dirty="0"/>
          </a:p>
        </p:txBody>
      </p:sp>
      <p:pic>
        <p:nvPicPr>
          <p:cNvPr id="4" name="图片 3"/>
          <p:cNvPicPr>
            <a:picLocks noChangeAspect="1"/>
          </p:cNvPicPr>
          <p:nvPr/>
        </p:nvPicPr>
        <p:blipFill>
          <a:blip r:embed="rId4"/>
          <a:stretch>
            <a:fillRect/>
          </a:stretch>
        </p:blipFill>
        <p:spPr>
          <a:xfrm>
            <a:off x="4557310" y="5245378"/>
            <a:ext cx="1524000" cy="1060174"/>
          </a:xfrm>
          <a:prstGeom prst="rect">
            <a:avLst/>
          </a:prstGeom>
        </p:spPr>
      </p:pic>
    </p:spTree>
    <p:extLst>
      <p:ext uri="{BB962C8B-B14F-4D97-AF65-F5344CB8AC3E}">
        <p14:creationId xmlns:p14="http://schemas.microsoft.com/office/powerpoint/2010/main" val="17268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wipe(down)">
                                      <p:cBhvr>
                                        <p:cTn id="10" dur="500"/>
                                        <p:tgtEl>
                                          <p:spTgt spid="3">
                                            <p:txEl>
                                              <p:pRg st="4" end="4"/>
                                            </p:txEl>
                                          </p:spTgt>
                                        </p:tgtEl>
                                      </p:cBhvr>
                                    </p:animEffect>
                                  </p:childTnLst>
                                </p:cTn>
                              </p:par>
                              <p:par>
                                <p:cTn id="11" presetID="22" presetClass="entr" presetSubtype="4" fill="hold" grpId="1"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66800"/>
            <a:ext cx="11277599" cy="31242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4.7.4 </a:t>
            </a:r>
            <a:r>
              <a:rPr lang="zh-CN" altLang="en-US" dirty="0"/>
              <a:t>归谬证明法证明条件语句</a:t>
            </a:r>
            <a:r>
              <a:rPr lang="en-US" altLang="zh-CN" dirty="0"/>
              <a:t>: p → q</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b="1" dirty="0" smtClean="0">
                    <a:solidFill>
                      <a:srgbClr val="C00000"/>
                    </a:solidFill>
                  </a:rPr>
                  <a:t>条件语句的归谬证明</a:t>
                </a:r>
                <a:r>
                  <a:rPr lang="en-US" altLang="zh-CN" dirty="0" smtClean="0"/>
                  <a:t>: </a:t>
                </a:r>
              </a:p>
              <a:p>
                <a:pPr marL="812800" indent="-457200">
                  <a:buClr>
                    <a:srgbClr val="01559D"/>
                  </a:buClr>
                  <a:buSzPct val="97000"/>
                  <a:buFont typeface="Wingdings" panose="05000000000000000000" pitchFamily="2" charset="2"/>
                  <a:buChar char="Ø"/>
                </a:pPr>
                <a:r>
                  <a:rPr lang="en-US" altLang="zh-CN" sz="2400" dirty="0" smtClean="0"/>
                  <a:t>1</a:t>
                </a:r>
                <a:r>
                  <a:rPr lang="zh-CN" altLang="en-US" sz="2400" dirty="0" smtClean="0"/>
                  <a:t>、条件语句的反证改写为归谬证明</a:t>
                </a:r>
                <a:r>
                  <a:rPr lang="en-US" altLang="zh-CN" sz="2400" dirty="0" smtClean="0"/>
                  <a:t>: </a:t>
                </a:r>
                <a:r>
                  <a:rPr lang="zh-CN" altLang="en-US" sz="2400" dirty="0" smtClean="0"/>
                  <a:t>为证明</a:t>
                </a:r>
                <a14:m>
                  <m:oMath xmlns:m="http://schemas.openxmlformats.org/officeDocument/2006/math">
                    <m:r>
                      <a:rPr lang="en-US" altLang="zh-CN" sz="2400" b="0" i="1" smtClean="0">
                        <a:latin typeface="Cambria Math" panose="02040503050406030204" pitchFamily="18" charset="0"/>
                      </a:rPr>
                      <m:t>𝑝</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r>
                  <a:rPr lang="en-US" altLang="zh-CN" sz="2400" dirty="0" smtClean="0"/>
                  <a:t> (</a:t>
                </a:r>
                <a:r>
                  <a:rPr lang="zh-CN" altLang="en-US" sz="2400" dirty="0" smtClean="0"/>
                  <a:t>等价</a:t>
                </a:r>
                <a:r>
                  <a:rPr lang="zh-CN" altLang="en-US" sz="2400" dirty="0"/>
                  <a:t>的</a:t>
                </a:r>
                <a:r>
                  <a:rPr lang="zh-CN" altLang="en-US" sz="2400" dirty="0" smtClean="0"/>
                  <a:t>逆否命题</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rPr>
                      <m:t>→¬</m:t>
                    </m:r>
                    <m:r>
                      <a:rPr lang="en-US" altLang="zh-CN" sz="2400" i="1">
                        <a:latin typeface="Cambria Math" panose="02040503050406030204" pitchFamily="18" charset="0"/>
                      </a:rPr>
                      <m:t>𝑝</m:t>
                    </m:r>
                  </m:oMath>
                </a14:m>
                <a:r>
                  <a:rPr lang="en-US" altLang="zh-CN" sz="2400" dirty="0" smtClean="0"/>
                  <a:t>)</a:t>
                </a:r>
                <a:r>
                  <a:rPr lang="zh-CN" altLang="en-US" sz="2400" dirty="0"/>
                  <a:t>为</a:t>
                </a:r>
                <a:r>
                  <a:rPr lang="zh-CN" altLang="en-US" sz="2400" dirty="0" smtClean="0"/>
                  <a:t>真</a:t>
                </a:r>
                <a:r>
                  <a:rPr lang="en-US" altLang="zh-CN" sz="2400" dirty="0" smtClean="0"/>
                  <a:t>. </a:t>
                </a:r>
                <a:r>
                  <a:rPr lang="zh-CN" altLang="en-US" sz="2400" dirty="0" smtClean="0"/>
                  <a:t>证明时</a:t>
                </a:r>
                <a:r>
                  <a:rPr lang="en-US" altLang="zh-CN" sz="2400" dirty="0" smtClean="0"/>
                  <a:t>, </a:t>
                </a:r>
                <a:r>
                  <a:rPr lang="zh-CN" altLang="en-US" sz="2400" dirty="0" smtClean="0"/>
                  <a:t>先</a:t>
                </a:r>
                <a:r>
                  <a:rPr lang="zh-CN" altLang="en-US" sz="2400" dirty="0"/>
                  <a:t>假定</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都为真</a:t>
                </a:r>
                <a:r>
                  <a:rPr lang="en-US" altLang="zh-CN" sz="2400" dirty="0"/>
                  <a:t>, </a:t>
                </a:r>
                <a:r>
                  <a:rPr lang="zh-CN" altLang="en-US" sz="2400" dirty="0"/>
                  <a:t>然后证明出</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zh-CN" altLang="en-US" sz="2400" dirty="0"/>
                  <a:t>也为真</a:t>
                </a:r>
                <a:r>
                  <a:rPr lang="en-US" altLang="zh-CN" sz="2400" dirty="0"/>
                  <a:t>. </a:t>
                </a:r>
                <a:r>
                  <a:rPr lang="zh-CN" altLang="en-US" sz="2400" dirty="0" smtClean="0"/>
                  <a:t>导出</a:t>
                </a:r>
                <a:r>
                  <a:rPr lang="zh-CN" altLang="en-US" sz="2400" dirty="0"/>
                  <a:t>矛盾</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en-US" altLang="zh-CN" sz="2400" dirty="0"/>
                  <a:t>. </a:t>
                </a:r>
              </a:p>
              <a:p>
                <a:pPr marL="812800" indent="-457200" algn="just">
                  <a:buClr>
                    <a:srgbClr val="01559D"/>
                  </a:buClr>
                  <a:buSzPct val="97000"/>
                  <a:buFont typeface="Wingdings" panose="05000000000000000000" pitchFamily="2" charset="2"/>
                  <a:buChar char="Ø"/>
                </a:pPr>
                <a:r>
                  <a:rPr lang="en-US" altLang="zh-CN" sz="2400" dirty="0" smtClean="0"/>
                  <a:t>2</a:t>
                </a:r>
                <a:r>
                  <a:rPr lang="zh-CN" altLang="en-US" sz="2400" dirty="0" smtClean="0"/>
                  <a:t>、条件语句的直接证明改写为归谬证明</a:t>
                </a:r>
                <a:r>
                  <a:rPr lang="en-US" altLang="zh-CN" sz="2400" dirty="0" smtClean="0"/>
                  <a:t>: </a:t>
                </a:r>
                <a:r>
                  <a:rPr lang="zh-CN" altLang="en-US" sz="2400" dirty="0" smtClean="0"/>
                  <a:t>为了</a:t>
                </a:r>
                <a:r>
                  <a:rPr lang="zh-CN" altLang="en-US" sz="2400" dirty="0"/>
                  <a:t>证明</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smtClean="0"/>
                  <a:t>为</a:t>
                </a:r>
                <a:r>
                  <a:rPr lang="zh-CN" altLang="en-US" sz="2400" dirty="0"/>
                  <a:t>真</a:t>
                </a:r>
                <a:r>
                  <a:rPr lang="en-US" altLang="zh-CN" sz="2400" dirty="0"/>
                  <a:t>, </a:t>
                </a:r>
                <a:r>
                  <a:rPr lang="zh-CN" altLang="en-US" sz="2400" dirty="0"/>
                  <a:t>先假定</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a:t>都为真</a:t>
                </a:r>
                <a:r>
                  <a:rPr lang="en-US" altLang="zh-CN" sz="2400" dirty="0"/>
                  <a:t>, </a:t>
                </a:r>
                <a:r>
                  <a:rPr lang="zh-CN" altLang="en-US" sz="2400" dirty="0"/>
                  <a:t>然后证明出</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a:t>也为真</a:t>
                </a:r>
                <a:r>
                  <a:rPr lang="en-US" altLang="zh-CN" sz="2400" dirty="0"/>
                  <a:t>. </a:t>
                </a:r>
                <a:r>
                  <a:rPr lang="zh-CN" altLang="en-US" sz="2400" dirty="0"/>
                  <a:t>这样导出矛盾</a:t>
                </a:r>
                <a14:m>
                  <m:oMath xmlns:m="http://schemas.openxmlformats.org/officeDocument/2006/math">
                    <m:r>
                      <a:rPr lang="en-US" altLang="zh-CN" sz="2400" i="1" dirty="0" smtClean="0">
                        <a:latin typeface="Cambria Math" panose="02040503050406030204" pitchFamily="18" charset="0"/>
                      </a:rPr>
                      <m:t>𝑞</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en-US" altLang="zh-CN"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476"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A46BE81-CB89-492E-877F-453E1E76DB36}"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57</a:t>
            </a:fld>
            <a:endParaRPr lang="zh-CN" altLang="en-US" dirty="0"/>
          </a:p>
        </p:txBody>
      </p:sp>
    </p:spTree>
    <p:extLst>
      <p:ext uri="{BB962C8B-B14F-4D97-AF65-F5344CB8AC3E}">
        <p14:creationId xmlns:p14="http://schemas.microsoft.com/office/powerpoint/2010/main" val="272534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4.7.4 </a:t>
            </a:r>
            <a:r>
              <a:rPr lang="zh-CN" altLang="en-US" dirty="0"/>
              <a:t>归谬证明法证明条件语句</a:t>
            </a:r>
            <a:r>
              <a:rPr lang="en-US" altLang="zh-CN" dirty="0"/>
              <a:t>: p → q</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zh-CN" altLang="en-US" dirty="0" smtClean="0"/>
                  <a:t>例</a:t>
                </a:r>
                <a:r>
                  <a:rPr lang="en-US" altLang="zh-CN" dirty="0" smtClean="0"/>
                  <a:t>:</a:t>
                </a:r>
                <a:r>
                  <a:rPr lang="zh-CN" altLang="en-US" dirty="0" smtClean="0"/>
                  <a:t>使用归</a:t>
                </a:r>
                <a:r>
                  <a:rPr lang="zh-CN" altLang="en-US" dirty="0"/>
                  <a:t>谬证明法证明</a:t>
                </a:r>
                <a:r>
                  <a:rPr lang="zh-CN" altLang="en-US" dirty="0" smtClean="0"/>
                  <a:t>如果</a:t>
                </a:r>
                <a14:m>
                  <m:oMath xmlns:m="http://schemas.openxmlformats.org/officeDocument/2006/math">
                    <m:r>
                      <a:rPr lang="en-US" altLang="zh-CN" b="0" i="1" dirty="0" smtClean="0">
                        <a:latin typeface="Cambria Math" panose="02040503050406030204" pitchFamily="18" charset="0"/>
                      </a:rPr>
                      <m:t>3</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+2</m:t>
                    </m:r>
                  </m:oMath>
                </a14:m>
                <a:r>
                  <a:rPr lang="zh-CN" altLang="en-US" dirty="0" smtClean="0"/>
                  <a:t>是奇数</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是奇数</a:t>
                </a:r>
                <a:r>
                  <a:rPr lang="en-US" dirty="0" smtClean="0"/>
                  <a:t>.</a:t>
                </a:r>
              </a:p>
              <a:p>
                <a:r>
                  <a:rPr lang="zh-CN" altLang="en-US" dirty="0" smtClean="0"/>
                  <a:t>解</a:t>
                </a:r>
                <a:r>
                  <a:rPr lang="en-US" dirty="0" smtClean="0"/>
                  <a:t>:</a:t>
                </a:r>
              </a:p>
              <a:p>
                <a:pPr marL="812800" indent="-457200">
                  <a:buClr>
                    <a:srgbClr val="01559D"/>
                  </a:buClr>
                  <a:buSzPct val="97000"/>
                  <a:buFont typeface="Wingdings" panose="05000000000000000000" pitchFamily="2" charset="2"/>
                  <a:buChar char="Ø"/>
                </a:pPr>
                <a:r>
                  <a:rPr lang="zh-CN" altLang="en-US" sz="2400" dirty="0"/>
                  <a:t>假设</a:t>
                </a:r>
                <a14:m>
                  <m:oMath xmlns:m="http://schemas.openxmlformats.org/officeDocument/2006/math">
                    <m:r>
                      <a:rPr lang="en-US" altLang="zh-CN" sz="2400" i="1" dirty="0" smtClean="0">
                        <a:latin typeface="Cambria Math" panose="02040503050406030204" pitchFamily="18" charset="0"/>
                      </a:rPr>
                      <m:t>𝑝</m:t>
                    </m:r>
                    <m:r>
                      <a:rPr lang="zh-CN" altLang="en-US" sz="2400" i="1" dirty="0">
                        <a:latin typeface="Cambria Math" panose="02040503050406030204" pitchFamily="18" charset="0"/>
                      </a:rPr>
                      <m:t>表示</m:t>
                    </m:r>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是奇数</a:t>
                </a:r>
                <a:r>
                  <a:rPr lang="en-US" sz="2400" dirty="0"/>
                  <a:t>. </a:t>
                </a:r>
                <a14:m>
                  <m:oMath xmlns:m="http://schemas.openxmlformats.org/officeDocument/2006/math">
                    <m:r>
                      <a:rPr lang="en-US" altLang="zh-CN" sz="2400" i="1" dirty="0" smtClean="0">
                        <a:latin typeface="Cambria Math" panose="02040503050406030204" pitchFamily="18" charset="0"/>
                      </a:rPr>
                      <m:t>𝑞</m:t>
                    </m:r>
                  </m:oMath>
                </a14:m>
                <a:r>
                  <a:rPr lang="zh-CN" altLang="en-US" sz="2400" dirty="0" smtClean="0"/>
                  <a:t>表示</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是奇数</a:t>
                </a:r>
                <a:r>
                  <a:rPr lang="en-US" altLang="zh-CN" sz="2400" dirty="0" smtClean="0"/>
                  <a:t>. </a:t>
                </a:r>
                <a:r>
                  <a:rPr lang="zh-CN" altLang="en-US" sz="2400" dirty="0" smtClean="0"/>
                  <a:t>用归谬证明需要假设</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smtClean="0"/>
                  <a:t>和</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𝑞</m:t>
                    </m:r>
                  </m:oMath>
                </a14:m>
                <a:r>
                  <a:rPr lang="zh-CN" altLang="en-US" sz="2400" dirty="0" smtClean="0"/>
                  <a:t>都为真</a:t>
                </a:r>
                <a:r>
                  <a:rPr lang="en-US" altLang="zh-CN" sz="2400" dirty="0" smtClean="0"/>
                  <a:t>. </a:t>
                </a:r>
                <a:r>
                  <a:rPr lang="zh-CN" altLang="en-US" sz="2400" dirty="0" smtClean="0"/>
                  <a:t>即</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a:t>
                </a:r>
                <a:r>
                  <a:rPr lang="zh-CN" altLang="en-US" sz="2400" dirty="0" smtClean="0"/>
                  <a:t>奇数</a:t>
                </a:r>
                <a:r>
                  <a:rPr lang="en-US" altLang="zh-CN" sz="2400" dirty="0" smtClean="0"/>
                  <a:t>, </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是偶数</a:t>
                </a:r>
                <a:r>
                  <a:rPr lang="en-US" altLang="zh-CN" sz="2400" dirty="0" smtClean="0"/>
                  <a:t>. </a:t>
                </a:r>
                <a:endParaRPr lang="en-US" altLang="zh-CN" sz="2400" dirty="0"/>
              </a:p>
              <a:p>
                <a:pPr marL="812800" indent="-457200" algn="just">
                  <a:buClr>
                    <a:srgbClr val="01559D"/>
                  </a:buClr>
                  <a:buSzPct val="97000"/>
                  <a:buFont typeface="Wingdings" panose="05000000000000000000" pitchFamily="2" charset="2"/>
                  <a:buChar char="Ø"/>
                </a:pPr>
                <a:r>
                  <a:rPr lang="zh-CN" altLang="en-US" sz="2400" dirty="0" smtClean="0"/>
                  <a:t>因为</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smtClean="0"/>
                  <a:t>是偶数</a:t>
                </a:r>
                <a:r>
                  <a:rPr lang="en-US" altLang="zh-CN" sz="2400" dirty="0" smtClean="0"/>
                  <a:t>, </a:t>
                </a:r>
                <a:r>
                  <a:rPr lang="zh-CN" altLang="en-US" sz="2400" dirty="0" smtClean="0"/>
                  <a:t>那么</a:t>
                </a:r>
                <a:r>
                  <a:rPr lang="zh-CN" altLang="en-US" sz="2400" dirty="0"/>
                  <a:t>存在</a:t>
                </a:r>
                <a:r>
                  <a:rPr lang="zh-CN" altLang="en-US" sz="2400" dirty="0" smtClean="0"/>
                  <a:t>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smtClean="0"/>
                  <a:t>, </a:t>
                </a:r>
                <a:r>
                  <a:rPr lang="zh-CN" altLang="en-US" sz="2400" dirty="0" smtClean="0"/>
                  <a:t>使得</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 = 2</m:t>
                    </m:r>
                    <m:r>
                      <a:rPr lang="en-US" altLang="zh-CN" sz="2400" i="1" dirty="0" smtClean="0">
                        <a:latin typeface="Cambria Math" panose="02040503050406030204" pitchFamily="18" charset="0"/>
                      </a:rPr>
                      <m:t>𝑘</m:t>
                    </m:r>
                  </m:oMath>
                </a14:m>
                <a:r>
                  <a:rPr lang="en-US" altLang="zh-CN" sz="2400" dirty="0" smtClean="0"/>
                  <a:t>.</a:t>
                </a:r>
                <a:r>
                  <a:rPr lang="zh-CN" altLang="en-US" sz="2400" dirty="0" smtClean="0"/>
                  <a:t> </a:t>
                </a:r>
                <a:r>
                  <a:rPr lang="zh-CN" altLang="en-US" sz="2400" dirty="0"/>
                  <a:t>从而</a:t>
                </a:r>
                <a:r>
                  <a:rPr lang="en-US" altLang="zh-CN" sz="2400" dirty="0"/>
                  <a:t>,</a:t>
                </a:r>
                <a:r>
                  <a:rPr lang="en-US" altLang="zh-CN" sz="2400" dirty="0" smtClean="0"/>
                  <a:t> </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r>
                      <a:rPr lang="en-US" altLang="zh-CN" sz="2400">
                        <a:latin typeface="Cambria Math" panose="02040503050406030204" pitchFamily="18" charset="0"/>
                      </a:rPr>
                      <m:t>=</m:t>
                    </m:r>
                    <m:r>
                      <a:rPr lang="en-US" altLang="zh-CN" sz="2400" b="0" i="0" smtClean="0">
                        <a:latin typeface="Cambria Math" panose="02040503050406030204" pitchFamily="18" charset="0"/>
                      </a:rPr>
                      <m:t>3(2</m:t>
                    </m:r>
                    <m:r>
                      <a:rPr lang="en-US" altLang="zh-CN" sz="2400" i="1" dirty="0">
                        <a:latin typeface="Cambria Math" panose="02040503050406030204" pitchFamily="18" charset="0"/>
                      </a:rPr>
                      <m:t>𝑘</m:t>
                    </m:r>
                    <m:r>
                      <a:rPr lang="en-US" altLang="zh-CN" sz="2400" b="0" i="0" smtClean="0">
                        <a:latin typeface="Cambria Math" panose="02040503050406030204" pitchFamily="18" charset="0"/>
                      </a:rPr>
                      <m:t>)</m:t>
                    </m:r>
                    <m:r>
                      <a:rPr lang="en-US" altLang="zh-CN" sz="2400" i="1">
                        <a:latin typeface="Cambria Math" panose="02040503050406030204" pitchFamily="18" charset="0"/>
                      </a:rPr>
                      <m:t>+2</m:t>
                    </m:r>
                    <m:r>
                      <a:rPr lang="en-US" altLang="zh-CN" sz="2400" b="0" i="1" smtClean="0">
                        <a:latin typeface="Cambria Math" panose="02040503050406030204" pitchFamily="18" charset="0"/>
                      </a:rPr>
                      <m:t>=2(3</m:t>
                    </m:r>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+1)</m:t>
                    </m:r>
                    <m:r>
                      <a:rPr lang="en-US" altLang="zh-CN" sz="2400">
                        <a:latin typeface="Cambria Math" panose="02040503050406030204" pitchFamily="18" charset="0"/>
                      </a:rPr>
                      <m:t>.</m:t>
                    </m:r>
                  </m:oMath>
                </a14:m>
                <a:r>
                  <a:rPr lang="en-US" sz="2400" dirty="0"/>
                  <a:t> </a:t>
                </a:r>
                <a:r>
                  <a:rPr lang="zh-CN" altLang="en-US" sz="2400" dirty="0" smtClean="0"/>
                  <a:t>根据</a:t>
                </a:r>
                <a:r>
                  <a:rPr lang="zh-CN" altLang="en-US" sz="2400" dirty="0"/>
                  <a:t>偶数的定义</a:t>
                </a:r>
                <a:r>
                  <a:rPr lang="en-US" altLang="zh-CN" sz="2400" dirty="0"/>
                  <a:t>,</a:t>
                </a:r>
                <a:r>
                  <a:rPr lang="en-US" altLang="zh-CN" sz="2400" dirty="0" smtClean="0"/>
                  <a:t> </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是偶数</a:t>
                </a:r>
                <a:r>
                  <a:rPr lang="en-US" altLang="zh-CN" sz="2400" dirty="0"/>
                  <a:t>. </a:t>
                </a:r>
                <a:endParaRPr lang="en-US" altLang="zh-CN" sz="2400" dirty="0" smtClean="0"/>
              </a:p>
              <a:p>
                <a:pPr marL="812800" indent="-457200" algn="just">
                  <a:buClr>
                    <a:srgbClr val="01559D"/>
                  </a:buClr>
                  <a:buSzPct val="97000"/>
                  <a:buFont typeface="Wingdings" panose="05000000000000000000" pitchFamily="2" charset="2"/>
                  <a:buChar char="Ø"/>
                </a:pPr>
                <a:r>
                  <a:rPr lang="zh-CN" altLang="en-US" sz="2400" dirty="0" smtClean="0"/>
                  <a:t>因此</a:t>
                </a:r>
                <a14:m>
                  <m:oMath xmlns:m="http://schemas.openxmlformats.org/officeDocument/2006/math">
                    <m:r>
                      <a:rPr lang="en-US" altLang="zh-CN" sz="2400" i="1" dirty="0" smtClean="0">
                        <a:latin typeface="Cambria Math" panose="02040503050406030204" pitchFamily="18" charset="0"/>
                      </a:rPr>
                      <m:t>𝑝</m:t>
                    </m:r>
                  </m:oMath>
                </a14:m>
                <a:r>
                  <a:rPr lang="zh-CN" altLang="en-US" sz="2400" dirty="0" smtClean="0"/>
                  <a:t>为真</a:t>
                </a:r>
                <a:r>
                  <a:rPr lang="en-US" altLang="zh-CN" sz="2400" dirty="0" smtClean="0"/>
                  <a:t>, </a:t>
                </a:r>
                <a14:m>
                  <m:oMath xmlns:m="http://schemas.openxmlformats.org/officeDocument/2006/math">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𝑝</m:t>
                    </m:r>
                  </m:oMath>
                </a14:m>
                <a:r>
                  <a:rPr lang="zh-CN" altLang="en-US" sz="2400" dirty="0" smtClean="0"/>
                  <a:t>也为真</a:t>
                </a:r>
                <a:r>
                  <a:rPr lang="en-US" altLang="zh-CN" sz="2400" dirty="0" smtClean="0"/>
                  <a:t>, </a:t>
                </a:r>
                <a:r>
                  <a:rPr lang="zh-CN" altLang="en-US" sz="2400" dirty="0" smtClean="0"/>
                  <a:t>导出</a:t>
                </a:r>
                <a:r>
                  <a:rPr lang="zh-CN" altLang="en-US" sz="2400" dirty="0"/>
                  <a:t>矛盾𝑝∧</a:t>
                </a:r>
                <a:r>
                  <a:rPr lang="en-US" altLang="zh-CN" sz="2400" dirty="0"/>
                  <a:t>¬</a:t>
                </a:r>
                <a:r>
                  <a:rPr lang="zh-CN" altLang="en-US" sz="2400" dirty="0"/>
                  <a:t>𝑝</a:t>
                </a:r>
                <a:r>
                  <a:rPr lang="en-US" altLang="zh-CN" sz="2400" dirty="0" smtClean="0"/>
                  <a:t>. </a:t>
                </a:r>
                <a:r>
                  <a:rPr lang="zh-CN" altLang="en-US" sz="2400" dirty="0" smtClean="0"/>
                  <a:t>从而得证</a:t>
                </a:r>
                <a:r>
                  <a:rPr lang="zh-CN" altLang="en-US" sz="2400" dirty="0"/>
                  <a:t>如果</a:t>
                </a:r>
                <a14:m>
                  <m:oMath xmlns:m="http://schemas.openxmlformats.org/officeDocument/2006/math">
                    <m:r>
                      <a:rPr lang="en-US" altLang="zh-CN" sz="2400" i="1" dirty="0">
                        <a:latin typeface="Cambria Math" panose="02040503050406030204" pitchFamily="18" charset="0"/>
                      </a:rPr>
                      <m:t>3</m:t>
                    </m:r>
                    <m:r>
                      <a:rPr lang="en-US" altLang="zh-CN" sz="2400" i="1" dirty="0">
                        <a:latin typeface="Cambria Math" panose="02040503050406030204" pitchFamily="18" charset="0"/>
                      </a:rPr>
                      <m:t>𝑛</m:t>
                    </m:r>
                    <m:r>
                      <a:rPr lang="en-US" altLang="zh-CN" sz="2400" i="1" dirty="0">
                        <a:latin typeface="Cambria Math" panose="02040503050406030204" pitchFamily="18" charset="0"/>
                      </a:rPr>
                      <m:t>+2</m:t>
                    </m:r>
                  </m:oMath>
                </a14:m>
                <a:r>
                  <a:rPr lang="zh-CN" altLang="en-US" sz="2400" dirty="0"/>
                  <a:t>是奇数</a:t>
                </a:r>
                <a:r>
                  <a:rPr lang="en-US" altLang="zh-CN" sz="2400" dirty="0"/>
                  <a:t>, </a:t>
                </a:r>
                <a:r>
                  <a:rPr lang="zh-CN" altLang="en-US" sz="2400" dirty="0"/>
                  <a:t>则</a:t>
                </a:r>
                <a14:m>
                  <m:oMath xmlns:m="http://schemas.openxmlformats.org/officeDocument/2006/math">
                    <m:r>
                      <a:rPr lang="en-US" altLang="zh-CN" sz="2400" i="1" dirty="0">
                        <a:latin typeface="Cambria Math" panose="02040503050406030204" pitchFamily="18" charset="0"/>
                      </a:rPr>
                      <m:t>𝑛</m:t>
                    </m:r>
                  </m:oMath>
                </a14:m>
                <a:r>
                  <a:rPr lang="zh-CN" altLang="en-US" sz="2400" dirty="0"/>
                  <a:t>是奇数</a:t>
                </a:r>
                <a:r>
                  <a:rPr lang="en-US" altLang="zh-CN" sz="2400" dirty="0" smtClean="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233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A46BE81-CB89-492E-877F-453E1E76DB36}"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58</a:t>
            </a:fld>
            <a:endParaRPr lang="zh-CN" altLang="en-US" dirty="0"/>
          </a:p>
        </p:txBody>
      </p:sp>
    </p:spTree>
    <p:extLst>
      <p:ext uri="{BB962C8B-B14F-4D97-AF65-F5344CB8AC3E}">
        <p14:creationId xmlns:p14="http://schemas.microsoft.com/office/powerpoint/2010/main" val="392550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88824"/>
            <a:ext cx="11277599" cy="5875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4.7.5 </a:t>
            </a:r>
            <a:r>
              <a:rPr lang="zh-CN" altLang="en-US" dirty="0" smtClean="0"/>
              <a:t>证明条件语句</a:t>
            </a:r>
            <a:r>
              <a:rPr lang="en-US" dirty="0" smtClean="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b="1" dirty="0">
                    <a:solidFill>
                      <a:srgbClr val="C00000"/>
                    </a:solidFill>
                  </a:rPr>
                  <a:t>平凡证明</a:t>
                </a:r>
                <a:r>
                  <a:rPr lang="en-US" altLang="zh-CN" dirty="0"/>
                  <a:t>】</a:t>
                </a:r>
                <a:r>
                  <a:rPr lang="zh-CN" altLang="en-US" dirty="0" smtClean="0"/>
                  <a:t>如果已知</a:t>
                </a:r>
                <a14:m>
                  <m:oMath xmlns:m="http://schemas.openxmlformats.org/officeDocument/2006/math">
                    <m:r>
                      <a:rPr lang="en-US" dirty="0">
                        <a:latin typeface="Cambria Math" panose="02040503050406030204" pitchFamily="18" charset="0"/>
                      </a:rPr>
                      <m:t>𝑞</m:t>
                    </m:r>
                  </m:oMath>
                </a14:m>
                <a:r>
                  <a:rPr lang="zh-CN" altLang="en-US" dirty="0"/>
                  <a:t>为真</a:t>
                </a:r>
                <a:r>
                  <a:rPr lang="en-US" dirty="0"/>
                  <a:t>, </a:t>
                </a:r>
                <a:r>
                  <a:rPr lang="zh-CN" altLang="en-US" dirty="0"/>
                  <a:t>那么</a:t>
                </a:r>
                <a14:m>
                  <m:oMath xmlns:m="http://schemas.openxmlformats.org/officeDocument/2006/math">
                    <m:r>
                      <a:rPr lang="en-US" dirty="0">
                        <a:latin typeface="Cambria Math" panose="02040503050406030204" pitchFamily="18" charset="0"/>
                      </a:rPr>
                      <m:t>𝑝</m:t>
                    </m:r>
                    <m:r>
                      <a:rPr lang="en-US" dirty="0">
                        <a:latin typeface="Cambria Math" panose="02040503050406030204" pitchFamily="18" charset="0"/>
                      </a:rPr>
                      <m:t> → </m:t>
                    </m:r>
                    <m:r>
                      <a:rPr lang="en-US" dirty="0">
                        <a:latin typeface="Cambria Math" panose="02040503050406030204" pitchFamily="18" charset="0"/>
                      </a:rPr>
                      <m:t>𝑞</m:t>
                    </m:r>
                    <m:r>
                      <a:rPr lang="en-US" dirty="0">
                        <a:latin typeface="Cambria Math" panose="02040503050406030204" pitchFamily="18" charset="0"/>
                      </a:rPr>
                      <m:t> </m:t>
                    </m:r>
                  </m:oMath>
                </a14:m>
                <a:r>
                  <a:rPr lang="zh-CN" altLang="en-US" dirty="0"/>
                  <a:t>也为</a:t>
                </a:r>
                <a:r>
                  <a:rPr lang="zh-CN" altLang="en-US" dirty="0" smtClean="0"/>
                  <a:t>真</a:t>
                </a:r>
                <a:r>
                  <a:rPr lang="en-US" dirty="0" smtClean="0"/>
                  <a:t>.   </a:t>
                </a:r>
                <a:endParaRPr lang="en-US" dirty="0"/>
              </a:p>
              <a:p>
                <a:r>
                  <a:rPr lang="en-US" dirty="0"/>
                  <a:t> </a:t>
                </a:r>
                <a:r>
                  <a:rPr lang="zh-CN" altLang="en-US" dirty="0" smtClean="0"/>
                  <a:t>例</a:t>
                </a:r>
                <a:r>
                  <a:rPr lang="en-US" altLang="zh-CN" dirty="0" smtClean="0"/>
                  <a:t>1:</a:t>
                </a:r>
                <a:r>
                  <a:rPr lang="en-US" dirty="0" smtClean="0"/>
                  <a:t>“</a:t>
                </a:r>
                <a:r>
                  <a:rPr lang="zh-CN" altLang="en-US" dirty="0"/>
                  <a:t>如果下雨</a:t>
                </a:r>
                <a:r>
                  <a:rPr lang="en-US" altLang="zh-CN" dirty="0"/>
                  <a:t>, </a:t>
                </a:r>
                <a:r>
                  <a:rPr lang="zh-CN" altLang="en-US" dirty="0"/>
                  <a:t>那么</a:t>
                </a:r>
                <a:r>
                  <a:rPr lang="en-US" dirty="0"/>
                  <a:t>1=1</a:t>
                </a:r>
                <a:r>
                  <a:rPr lang="en-US" dirty="0" smtClean="0"/>
                  <a:t>.”</a:t>
                </a:r>
              </a:p>
              <a:p>
                <a:endParaRPr lang="en-US" dirty="0" smtClean="0"/>
              </a:p>
              <a:p>
                <a:r>
                  <a:rPr lang="zh-CN" altLang="en-US" dirty="0" smtClean="0"/>
                  <a:t> 例</a:t>
                </a:r>
                <a:r>
                  <a:rPr lang="en-US" altLang="zh-CN" dirty="0" smtClean="0"/>
                  <a:t>2: </a:t>
                </a:r>
                <a:r>
                  <a:rPr lang="zh-CN" altLang="en-US" dirty="0" smtClean="0"/>
                  <a:t>设</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zh-CN" altLang="en-US" i="1">
                        <a:latin typeface="Cambria Math" panose="02040503050406030204" pitchFamily="18" charset="0"/>
                      </a:rPr>
                      <m:t>是</m:t>
                    </m:r>
                    <m:r>
                      <a:rPr lang="en-US" altLang="zh-CN" i="1">
                        <a:latin typeface="Cambria Math" panose="02040503050406030204" pitchFamily="18" charset="0"/>
                      </a:rPr>
                      <m:t>“</m:t>
                    </m:r>
                    <m:r>
                      <a:rPr lang="zh-CN" altLang="en-US" i="1">
                        <a:latin typeface="Cambria Math" panose="02040503050406030204" pitchFamily="18" charset="0"/>
                      </a:rPr>
                      <m:t>如果</m:t>
                    </m:r>
                    <m:r>
                      <a:rPr lang="en-US" altLang="zh-CN" i="1">
                        <a:latin typeface="Cambria Math" panose="02040503050406030204" pitchFamily="18" charset="0"/>
                      </a:rPr>
                      <m:t>𝑎</m:t>
                    </m:r>
                    <m:r>
                      <a:rPr lang="zh-CN" altLang="en-US" i="1">
                        <a:latin typeface="Cambria Math" panose="02040503050406030204" pitchFamily="18" charset="0"/>
                      </a:rPr>
                      <m:t>和</m:t>
                    </m:r>
                    <m:r>
                      <m:rPr>
                        <m:sty m:val="p"/>
                      </m:rPr>
                      <a:rPr lang="en-US" altLang="zh-CN" i="1">
                        <a:latin typeface="Cambria Math" panose="02040503050406030204" pitchFamily="18" charset="0"/>
                      </a:rPr>
                      <m:t>b</m:t>
                    </m:r>
                    <m:r>
                      <a:rPr lang="zh-CN" altLang="en-US" i="1">
                        <a:latin typeface="Cambria Math" panose="02040503050406030204" pitchFamily="18" charset="0"/>
                      </a:rPr>
                      <m:t>是满足</m:t>
                    </m:r>
                    <m:r>
                      <a:rPr lang="en-US" altLang="zh-CN" i="1">
                        <a:latin typeface="Cambria Math" panose="02040503050406030204" pitchFamily="18" charset="0"/>
                      </a:rPr>
                      <m:t>𝑎</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b</m:t>
                    </m:r>
                    <m:r>
                      <m:rPr>
                        <m:nor/>
                      </m:rPr>
                      <a:rPr lang="zh-CN" altLang="en-US" dirty="0"/>
                      <m:t>的正整数</m:t>
                    </m:r>
                  </m:oMath>
                </a14:m>
                <a:r>
                  <a:rPr lang="en-US" altLang="zh-CN" dirty="0" smtClean="0"/>
                  <a:t>, </a:t>
                </a:r>
                <a:r>
                  <a:rPr lang="zh-CN" altLang="en-US" dirty="0" smtClean="0"/>
                  <a:t>则</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𝑛</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𝑛</m:t>
                        </m:r>
                      </m:sup>
                    </m:sSup>
                    <m:r>
                      <a:rPr lang="en-US" altLang="zh-CN" i="1" dirty="0">
                        <a:latin typeface="Cambria Math" panose="02040503050406030204" pitchFamily="18" charset="0"/>
                        <a:ea typeface="Cambria Math" panose="02040503050406030204" pitchFamily="18" charset="0"/>
                      </a:rPr>
                      <m:t>"</m:t>
                    </m:r>
                  </m:oMath>
                </a14:m>
                <a:r>
                  <a:rPr lang="en-US" altLang="zh-CN" dirty="0"/>
                  <a:t>,</a:t>
                </a:r>
                <a:r>
                  <a:rPr lang="en-US" altLang="zh-CN" dirty="0" smtClean="0"/>
                  <a:t> </a:t>
                </a:r>
                <a:r>
                  <a:rPr lang="zh-CN" altLang="en-US" dirty="0"/>
                  <a:t>其中论域</a:t>
                </a:r>
                <a:r>
                  <a:rPr lang="zh-CN" altLang="en-US" dirty="0" smtClean="0"/>
                  <a:t>是所有</a:t>
                </a:r>
                <a:r>
                  <a:rPr lang="zh-CN" altLang="en-US" dirty="0"/>
                  <a:t>非负整数</a:t>
                </a:r>
                <a:r>
                  <a:rPr lang="zh-CN" altLang="en-US" dirty="0" smtClean="0"/>
                  <a:t>集合</a:t>
                </a:r>
                <a:r>
                  <a:rPr lang="en-US" altLang="zh-CN" dirty="0" smtClean="0"/>
                  <a:t>, </a:t>
                </a:r>
                <a:r>
                  <a:rPr lang="zh-CN" altLang="en-US" dirty="0" smtClean="0"/>
                  <a:t>证明</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r>
                      <a:rPr lang="zh-CN" altLang="en-US" i="1">
                        <a:latin typeface="Cambria Math" panose="02040503050406030204" pitchFamily="18" charset="0"/>
                      </a:rPr>
                      <m:t>为</m:t>
                    </m:r>
                  </m:oMath>
                </a14:m>
                <a:r>
                  <a:rPr lang="zh-CN" altLang="en-US" dirty="0" smtClean="0"/>
                  <a:t>真</a:t>
                </a:r>
                <a:r>
                  <a:rPr lang="en-US" altLang="zh-CN" dirty="0" smtClean="0"/>
                  <a:t>.</a:t>
                </a:r>
              </a:p>
              <a:p>
                <a:r>
                  <a:rPr lang="zh-CN" altLang="en-US" dirty="0" smtClean="0"/>
                  <a:t>证明</a:t>
                </a:r>
                <a:r>
                  <a:rPr lang="en-US" altLang="zh-CN" dirty="0" smtClean="0"/>
                  <a:t>: </a:t>
                </a:r>
                <a:r>
                  <a:rPr lang="zh-CN" altLang="en-US" dirty="0" smtClean="0"/>
                  <a:t>命题</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zh-CN" altLang="en-US" dirty="0"/>
                  <a:t>是“如果</a:t>
                </a:r>
                <a14:m>
                  <m:oMath xmlns:m="http://schemas.openxmlformats.org/officeDocument/2006/math">
                    <m:r>
                      <a:rPr lang="en-US" altLang="zh-CN" i="1">
                        <a:latin typeface="Cambria Math" panose="02040503050406030204" pitchFamily="18" charset="0"/>
                      </a:rPr>
                      <m:t>𝑎</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b</m:t>
                    </m:r>
                  </m:oMath>
                </a14:m>
                <a:r>
                  <a:rPr lang="zh-CN" altLang="en-US" dirty="0"/>
                  <a:t>，则</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0</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0</m:t>
                        </m:r>
                      </m:sup>
                    </m:sSup>
                    <m:r>
                      <a:rPr lang="en-US" altLang="zh-CN" b="0" i="1" dirty="0" smtClean="0">
                        <a:latin typeface="Cambria Math" panose="02040503050406030204" pitchFamily="18" charset="0"/>
                        <a:ea typeface="Cambria Math" panose="02040503050406030204" pitchFamily="18" charset="0"/>
                      </a:rPr>
                      <m:t>”</m:t>
                    </m:r>
                  </m:oMath>
                </a14:m>
                <a:r>
                  <a:rPr lang="zh-CN" altLang="en-US" dirty="0" smtClean="0"/>
                  <a:t> 因为</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0</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0</m:t>
                        </m:r>
                      </m:sup>
                    </m:sSup>
                  </m:oMath>
                </a14:m>
                <a:r>
                  <a:rPr lang="en-US" altLang="zh-CN" dirty="0"/>
                  <a:t>=1</a:t>
                </a:r>
                <a:r>
                  <a:rPr lang="zh-CN" altLang="en-US" dirty="0"/>
                  <a:t>，所以条件语句“如果</a:t>
                </a:r>
                <a14:m>
                  <m:oMath xmlns:m="http://schemas.openxmlformats.org/officeDocument/2006/math">
                    <m:r>
                      <a:rPr lang="en-US" altLang="zh-CN" i="1">
                        <a:latin typeface="Cambria Math" panose="02040503050406030204" pitchFamily="18" charset="0"/>
                      </a:rPr>
                      <m:t>𝑎</m:t>
                    </m:r>
                    <m:r>
                      <a:rPr lang="en-US" altLang="zh-CN" dirty="0">
                        <a:latin typeface="Cambria Math" panose="02040503050406030204" pitchFamily="18" charset="0"/>
                        <a:ea typeface="Cambria Math" panose="02040503050406030204" pitchFamily="18" charset="0"/>
                      </a:rPr>
                      <m:t>≥</m:t>
                    </m:r>
                    <m:r>
                      <m:rPr>
                        <m:sty m:val="p"/>
                      </m:rPr>
                      <a:rPr lang="en-US" altLang="zh-CN" dirty="0">
                        <a:latin typeface="Cambria Math" panose="02040503050406030204" pitchFamily="18" charset="0"/>
                        <a:ea typeface="Cambria Math" panose="02040503050406030204" pitchFamily="18" charset="0"/>
                      </a:rPr>
                      <m:t>b</m:t>
                    </m:r>
                  </m:oMath>
                </a14:m>
                <a:r>
                  <a:rPr lang="zh-CN" altLang="en-US" dirty="0"/>
                  <a:t>，则</a:t>
                </a:r>
                <a14:m>
                  <m:oMath xmlns:m="http://schemas.openxmlformats.org/officeDocument/2006/math">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𝑎</m:t>
                        </m:r>
                      </m:e>
                      <m:sup>
                        <m:r>
                          <a:rPr lang="en-US" altLang="zh-CN" i="1" dirty="0">
                            <a:latin typeface="Cambria Math" panose="02040503050406030204" pitchFamily="18" charset="0"/>
                            <a:ea typeface="Cambria Math" panose="02040503050406030204" pitchFamily="18" charset="0"/>
                          </a:rPr>
                          <m:t>0</m:t>
                        </m:r>
                      </m:sup>
                    </m:sSup>
                    <m:r>
                      <a:rPr lang="en-US" altLang="zh-CN" i="1" dirty="0">
                        <a:latin typeface="Cambria Math" panose="02040503050406030204" pitchFamily="18" charset="0"/>
                        <a:ea typeface="Cambria Math" panose="02040503050406030204" pitchFamily="18" charset="0"/>
                      </a:rPr>
                      <m:t>≥</m:t>
                    </m:r>
                    <m:sSup>
                      <m:sSupPr>
                        <m:ctrlPr>
                          <a:rPr lang="en-US" altLang="zh-CN"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𝑏</m:t>
                        </m:r>
                      </m:e>
                      <m:sup>
                        <m:r>
                          <a:rPr lang="en-US" altLang="zh-CN" i="1" dirty="0">
                            <a:latin typeface="Cambria Math" panose="02040503050406030204" pitchFamily="18" charset="0"/>
                            <a:ea typeface="Cambria Math" panose="02040503050406030204" pitchFamily="18" charset="0"/>
                          </a:rPr>
                          <m:t>0</m:t>
                        </m:r>
                      </m:sup>
                    </m:sSup>
                  </m:oMath>
                </a14:m>
                <a:r>
                  <a:rPr lang="zh-CN" altLang="en-US" dirty="0"/>
                  <a:t>的结论为真</a:t>
                </a:r>
                <a:r>
                  <a:rPr lang="zh-CN" altLang="en-US" dirty="0" smtClean="0"/>
                  <a:t>”</a:t>
                </a:r>
                <a:r>
                  <a:rPr lang="en-US" altLang="zh-CN" dirty="0" smtClean="0"/>
                  <a:t>, </a:t>
                </a:r>
                <a:r>
                  <a:rPr lang="zh-CN" altLang="en-US" dirty="0" smtClean="0"/>
                  <a:t>从而</a:t>
                </a:r>
                <a:r>
                  <a:rPr lang="zh-CN" altLang="en-US" dirty="0"/>
                  <a:t>条件语句</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en-US" altLang="zh-CN" i="1">
                            <a:latin typeface="Cambria Math" panose="02040503050406030204" pitchFamily="18" charset="0"/>
                          </a:rPr>
                          <m:t>0</m:t>
                        </m:r>
                      </m:e>
                    </m:d>
                  </m:oMath>
                </a14:m>
                <a:r>
                  <a:rPr lang="zh-CN" altLang="en-US" dirty="0"/>
                  <a:t>为</a:t>
                </a:r>
                <a:r>
                  <a:rPr lang="zh-CN" altLang="en-US" dirty="0" smtClean="0"/>
                  <a:t>真</a:t>
                </a:r>
                <a:r>
                  <a:rPr lang="en-US" altLang="zh-CN" dirty="0" smtClean="0"/>
                  <a:t>.</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721"/>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F32EAFA-6D08-4067-B671-6E2777B92E5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59</a:t>
            </a:fld>
            <a:endParaRPr lang="zh-CN" altLang="en-US" dirty="0"/>
          </a:p>
        </p:txBody>
      </p:sp>
    </p:spTree>
    <p:extLst>
      <p:ext uri="{BB962C8B-B14F-4D97-AF65-F5344CB8AC3E}">
        <p14:creationId xmlns:p14="http://schemas.microsoft.com/office/powerpoint/2010/main" val="160042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4.6.1 </a:t>
            </a:r>
            <a:r>
              <a:rPr lang="zh-CN" altLang="en-US" dirty="0" smtClean="0"/>
              <a:t>有效论证</a:t>
            </a:r>
            <a:endParaRPr lang="en-US" dirty="0"/>
          </a:p>
        </p:txBody>
      </p:sp>
      <p:sp>
        <p:nvSpPr>
          <p:cNvPr id="3" name="Content Placeholder 2"/>
          <p:cNvSpPr>
            <a:spLocks noGrp="1"/>
          </p:cNvSpPr>
          <p:nvPr>
            <p:ph idx="1"/>
          </p:nvPr>
        </p:nvSpPr>
        <p:spPr/>
        <p:txBody>
          <a:bodyPr/>
          <a:lstStyle/>
          <a:p>
            <a:r>
              <a:rPr lang="zh-CN" altLang="en-US" dirty="0"/>
              <a:t>我们将展示如何在两个阶段构建有效的参数</a:t>
            </a:r>
            <a:r>
              <a:rPr lang="en-US" altLang="zh-CN" dirty="0"/>
              <a:t>; </a:t>
            </a:r>
            <a:r>
              <a:rPr lang="zh-CN" altLang="en-US" dirty="0"/>
              <a:t>首先是</a:t>
            </a:r>
            <a:r>
              <a:rPr lang="zh-CN" altLang="en-US" dirty="0" smtClean="0"/>
              <a:t>命题逻辑</a:t>
            </a:r>
            <a:r>
              <a:rPr lang="en-US" altLang="zh-CN" dirty="0" smtClean="0"/>
              <a:t>, </a:t>
            </a:r>
            <a:r>
              <a:rPr lang="zh-CN" altLang="en-US" dirty="0" smtClean="0"/>
              <a:t>然后</a:t>
            </a:r>
            <a:r>
              <a:rPr lang="zh-CN" altLang="en-US" dirty="0"/>
              <a:t>是</a:t>
            </a:r>
            <a:r>
              <a:rPr lang="zh-CN" altLang="en-US" dirty="0" smtClean="0"/>
              <a:t>谓词逻辑</a:t>
            </a:r>
            <a:r>
              <a:rPr lang="en-US" altLang="zh-CN" dirty="0" smtClean="0"/>
              <a:t>.</a:t>
            </a:r>
            <a:r>
              <a:rPr lang="zh-CN" altLang="en-US" dirty="0" smtClean="0"/>
              <a:t> </a:t>
            </a:r>
            <a:r>
              <a:rPr lang="zh-CN" altLang="en-US" dirty="0"/>
              <a:t>推理规则是构造有效论证的基本</a:t>
            </a:r>
            <a:r>
              <a:rPr lang="zh-CN" altLang="en-US" dirty="0" smtClean="0"/>
              <a:t>构件</a:t>
            </a:r>
            <a:r>
              <a:rPr lang="en-US" altLang="zh-CN" dirty="0" smtClean="0"/>
              <a:t>.</a:t>
            </a:r>
            <a:endParaRPr lang="en-US" dirty="0" smtClean="0"/>
          </a:p>
          <a:p>
            <a:pPr lvl="1"/>
            <a:r>
              <a:rPr lang="zh-CN" altLang="en-US" dirty="0" smtClean="0"/>
              <a:t>命题逻辑</a:t>
            </a:r>
            <a:endParaRPr lang="en-US" altLang="zh-CN" dirty="0" smtClean="0"/>
          </a:p>
          <a:p>
            <a:pPr lvl="2"/>
            <a:r>
              <a:rPr lang="zh-CN" altLang="en-US" dirty="0"/>
              <a:t>推理</a:t>
            </a:r>
            <a:r>
              <a:rPr lang="zh-CN" altLang="en-US" dirty="0" smtClean="0"/>
              <a:t>规则</a:t>
            </a:r>
            <a:endParaRPr lang="en-US" dirty="0" smtClean="0"/>
          </a:p>
          <a:p>
            <a:pPr lvl="1"/>
            <a:r>
              <a:rPr lang="zh-CN" altLang="en-US" dirty="0" smtClean="0"/>
              <a:t>谓词逻辑</a:t>
            </a:r>
            <a:endParaRPr lang="en-US" dirty="0" smtClean="0"/>
          </a:p>
          <a:p>
            <a:pPr lvl="2"/>
            <a:r>
              <a:rPr lang="zh-CN" altLang="en-US" dirty="0"/>
              <a:t>命题逻辑的推理规则以及处理变量和量词的附加推理</a:t>
            </a:r>
            <a:r>
              <a:rPr lang="zh-CN" altLang="en-US" dirty="0" smtClean="0"/>
              <a:t>规则</a:t>
            </a:r>
            <a:endParaRPr lang="en-US" dirty="0"/>
          </a:p>
        </p:txBody>
      </p:sp>
      <p:sp>
        <p:nvSpPr>
          <p:cNvPr id="4" name="日期占位符 3"/>
          <p:cNvSpPr>
            <a:spLocks noGrp="1"/>
          </p:cNvSpPr>
          <p:nvPr>
            <p:ph type="dt" sz="half" idx="10"/>
          </p:nvPr>
        </p:nvSpPr>
        <p:spPr/>
        <p:txBody>
          <a:bodyPr/>
          <a:lstStyle/>
          <a:p>
            <a:fld id="{B81CCD89-9F87-4365-B901-DE00B47307B2}"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a:t>
            </a:fld>
            <a:endParaRPr lang="zh-CN" altLang="en-US" dirty="0"/>
          </a:p>
        </p:txBody>
      </p:sp>
    </p:spTree>
    <p:extLst>
      <p:ext uri="{BB962C8B-B14F-4D97-AF65-F5344CB8AC3E}">
        <p14:creationId xmlns:p14="http://schemas.microsoft.com/office/powerpoint/2010/main" val="2010185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88824"/>
            <a:ext cx="11277599" cy="5113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4.7.5 </a:t>
            </a:r>
            <a:r>
              <a:rPr lang="zh-CN" altLang="en-US" dirty="0" smtClean="0"/>
              <a:t>证明条件语句</a:t>
            </a:r>
            <a:r>
              <a:rPr lang="en-US" dirty="0" smtClean="0"/>
              <a:t>: p → q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altLang="zh-CN" dirty="0" smtClean="0"/>
                  <a:t>【</a:t>
                </a:r>
                <a:r>
                  <a:rPr lang="zh-CN" altLang="en-US" b="1" dirty="0">
                    <a:solidFill>
                      <a:srgbClr val="C00000"/>
                    </a:solidFill>
                  </a:rPr>
                  <a:t>空证明</a:t>
                </a:r>
                <a:r>
                  <a:rPr lang="en-US" altLang="zh-CN" dirty="0" smtClean="0"/>
                  <a:t>】</a:t>
                </a:r>
                <a:r>
                  <a:rPr lang="zh-CN" altLang="en-US" dirty="0" smtClean="0"/>
                  <a:t>如果已知</a:t>
                </a:r>
                <a14:m>
                  <m:oMath xmlns:m="http://schemas.openxmlformats.org/officeDocument/2006/math">
                    <m:r>
                      <a:rPr lang="en-US" i="1" dirty="0" smtClean="0">
                        <a:latin typeface="Cambria Math" panose="02040503050406030204" pitchFamily="18" charset="0"/>
                      </a:rPr>
                      <m:t>𝑝</m:t>
                    </m:r>
                  </m:oMath>
                </a14:m>
                <a:r>
                  <a:rPr lang="zh-CN" altLang="en-US" dirty="0" smtClean="0"/>
                  <a:t>为假</a:t>
                </a:r>
                <a:r>
                  <a:rPr lang="en-US" altLang="zh-CN" dirty="0" smtClean="0"/>
                  <a:t>, </a:t>
                </a:r>
                <a:r>
                  <a:rPr lang="zh-CN" altLang="en-US" dirty="0" smtClean="0"/>
                  <a:t>那么</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r>
                      <a:rPr lang="en-US" i="1" dirty="0" smtClean="0">
                        <a:latin typeface="Cambria Math" panose="02040503050406030204" pitchFamily="18" charset="0"/>
                      </a:rPr>
                      <m:t>𝑞</m:t>
                    </m:r>
                  </m:oMath>
                </a14:m>
                <a:r>
                  <a:rPr lang="zh-CN" altLang="en-US" dirty="0" smtClean="0"/>
                  <a:t>为真</a:t>
                </a:r>
                <a:r>
                  <a:rPr lang="en-US" dirty="0" smtClean="0"/>
                  <a:t>.</a:t>
                </a:r>
              </a:p>
              <a:p>
                <a:r>
                  <a:rPr lang="zh-CN" altLang="en-US" dirty="0" smtClean="0"/>
                  <a:t> 例</a:t>
                </a:r>
                <a:r>
                  <a:rPr lang="en-US" altLang="zh-CN" dirty="0" smtClean="0"/>
                  <a:t>1</a:t>
                </a:r>
                <a:r>
                  <a:rPr lang="en-US" dirty="0" smtClean="0"/>
                  <a:t>“</a:t>
                </a:r>
                <a:r>
                  <a:rPr lang="zh-CN" altLang="en-US" dirty="0" smtClean="0"/>
                  <a:t>如果我既贫穷又富有</a:t>
                </a:r>
                <a:r>
                  <a:rPr lang="en-US" altLang="zh-CN" dirty="0" smtClean="0"/>
                  <a:t>, </a:t>
                </a:r>
                <a:r>
                  <a:rPr lang="zh-CN" altLang="en-US" dirty="0" smtClean="0"/>
                  <a:t>那么</a:t>
                </a:r>
                <a:r>
                  <a:rPr lang="en-US" dirty="0" smtClean="0"/>
                  <a:t>2 + 2 = 5.”</a:t>
                </a:r>
              </a:p>
              <a:p>
                <a:pPr marL="0" indent="0">
                  <a:buNone/>
                </a:pPr>
                <a:endParaRPr lang="en-US" dirty="0"/>
              </a:p>
              <a:p>
                <a:r>
                  <a:rPr lang="zh-CN" altLang="en-US" dirty="0" smtClean="0"/>
                  <a:t>例</a:t>
                </a:r>
                <a:r>
                  <a:rPr lang="en-US" altLang="zh-CN" dirty="0" smtClean="0"/>
                  <a:t>2: </a:t>
                </a:r>
                <a:r>
                  <a:rPr lang="zh-CN" altLang="en-US" dirty="0" smtClean="0"/>
                  <a:t>证明</a:t>
                </a:r>
                <a:r>
                  <a:rPr lang="zh-CN" altLang="en-US" dirty="0"/>
                  <a:t>命题</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r>
                      <a:rPr lang="zh-CN" altLang="en-US" i="1">
                        <a:latin typeface="Cambria Math" panose="02040503050406030204" pitchFamily="18" charset="0"/>
                      </a:rPr>
                      <m:t>为</m:t>
                    </m:r>
                  </m:oMath>
                </a14:m>
                <a:r>
                  <a:rPr lang="zh-CN" altLang="en-US" dirty="0"/>
                  <a:t>真，其中</a:t>
                </a:r>
                <a14:m>
                  <m:oMath xmlns:m="http://schemas.openxmlformats.org/officeDocument/2006/math">
                    <m:r>
                      <a:rPr lang="en-US" altLang="zh-CN" i="1">
                        <a:latin typeface="Cambria Math" panose="02040503050406030204" pitchFamily="18" charset="0"/>
                      </a:rPr>
                      <m:t>𝑃</m:t>
                    </m:r>
                    <m:d>
                      <m:dPr>
                        <m:ctrlPr>
                          <a:rPr lang="en-US" altLang="zh-CN" i="1">
                            <a:latin typeface="Cambria Math" panose="02040503050406030204" pitchFamily="18" charset="0"/>
                          </a:rPr>
                        </m:ctrlPr>
                      </m:dPr>
                      <m:e>
                        <m:r>
                          <m:rPr>
                            <m:sty m:val="p"/>
                          </m:rPr>
                          <a:rPr lang="en-US" altLang="zh-CN" i="1">
                            <a:latin typeface="Cambria Math" panose="02040503050406030204" pitchFamily="18" charset="0"/>
                          </a:rPr>
                          <m:t>n</m:t>
                        </m:r>
                      </m:e>
                    </m:d>
                    <m:r>
                      <a:rPr lang="en-US" altLang="zh-CN">
                        <a:latin typeface="Cambria Math" panose="02040503050406030204" pitchFamily="18" charset="0"/>
                      </a:rPr>
                      <m:t> </m:t>
                    </m:r>
                    <m:r>
                      <a:rPr lang="zh-CN" altLang="en-US" i="1">
                        <a:latin typeface="Cambria Math" panose="02040503050406030204" pitchFamily="18" charset="0"/>
                      </a:rPr>
                      <m:t>是</m:t>
                    </m:r>
                  </m:oMath>
                </a14:m>
                <a:r>
                  <a:rPr lang="zh-CN" altLang="en-US" dirty="0"/>
                  <a:t>“如果</a:t>
                </a:r>
                <a14:m>
                  <m:oMath xmlns:m="http://schemas.openxmlformats.org/officeDocument/2006/math">
                    <m:r>
                      <m:rPr>
                        <m:sty m:val="p"/>
                      </m:rPr>
                      <a:rPr lang="en-US" altLang="zh-CN" i="1" dirty="0">
                        <a:latin typeface="Cambria Math" panose="02040503050406030204" pitchFamily="18" charset="0"/>
                      </a:rPr>
                      <m:t>n</m:t>
                    </m:r>
                  </m:oMath>
                </a14:m>
                <a:r>
                  <a:rPr lang="en-US" altLang="zh-CN" dirty="0"/>
                  <a:t>&gt;1</a:t>
                </a:r>
                <a:r>
                  <a:rPr lang="en-US" altLang="zh-CN" dirty="0" smtClean="0"/>
                  <a:t>, </a:t>
                </a:r>
                <a:r>
                  <a:rPr lang="zh-CN" altLang="en-US" dirty="0" smtClean="0"/>
                  <a:t>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dirty="0">
                        <a:latin typeface="Cambria Math" panose="02040503050406030204" pitchFamily="18" charset="0"/>
                        <a:ea typeface="Cambria Math" panose="02040503050406030204" pitchFamily="18" charset="0"/>
                      </a:rPr>
                      <m:t>&gt;</m:t>
                    </m:r>
                    <m:r>
                      <m:rPr>
                        <m:sty m:val="p"/>
                      </m:rPr>
                      <a:rPr lang="en-US" altLang="zh-CN" dirty="0">
                        <a:latin typeface="Cambria Math" panose="02040503050406030204" pitchFamily="18" charset="0"/>
                        <a:ea typeface="Cambria Math" panose="02040503050406030204" pitchFamily="18" charset="0"/>
                      </a:rPr>
                      <m:t>n</m:t>
                    </m:r>
                  </m:oMath>
                </a14:m>
                <a:r>
                  <a:rPr lang="zh-CN" altLang="en-US" dirty="0"/>
                  <a:t>”论域是所有整数</a:t>
                </a:r>
                <a:r>
                  <a:rPr lang="zh-CN" altLang="en-US" dirty="0" smtClean="0"/>
                  <a:t>集合</a:t>
                </a:r>
                <a:r>
                  <a:rPr lang="en-US" altLang="zh-CN" dirty="0" smtClean="0"/>
                  <a:t>.</a:t>
                </a:r>
              </a:p>
              <a:p>
                <a:pPr algn="just"/>
                <a:r>
                  <a:rPr lang="zh-CN" altLang="en-US" dirty="0" smtClean="0"/>
                  <a:t>证明</a:t>
                </a:r>
                <a:r>
                  <a:rPr lang="en-US" altLang="zh-CN" dirty="0" smtClean="0"/>
                  <a:t>:</a:t>
                </a:r>
                <a:r>
                  <a:rPr lang="en-US" altLang="zh-CN" dirty="0"/>
                  <a:t> </a:t>
                </a:r>
                <a:r>
                  <a:rPr lang="zh-CN" altLang="en-US" dirty="0" smtClean="0"/>
                  <a:t>命题</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oMath>
                </a14:m>
                <a:r>
                  <a:rPr lang="zh-CN" altLang="en-US" dirty="0"/>
                  <a:t>是“如果</a:t>
                </a:r>
                <a14:m>
                  <m:oMath xmlns:m="http://schemas.openxmlformats.org/officeDocument/2006/math">
                    <m:r>
                      <a:rPr lang="en-US" altLang="zh-CN" i="1">
                        <a:latin typeface="Cambria Math" panose="02040503050406030204" pitchFamily="18" charset="0"/>
                      </a:rPr>
                      <m:t>0</m:t>
                    </m:r>
                  </m:oMath>
                </a14:m>
                <a:r>
                  <a:rPr lang="en-US" altLang="zh-CN" dirty="0"/>
                  <a:t>&gt;1</a:t>
                </a:r>
                <a:r>
                  <a:rPr lang="en-US" altLang="zh-CN" dirty="0" smtClean="0"/>
                  <a:t>, </a:t>
                </a:r>
                <a:r>
                  <a:rPr lang="zh-CN" altLang="en-US" dirty="0" smtClean="0"/>
                  <a:t>则</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0</m:t>
                        </m:r>
                      </m:e>
                      <m:sup>
                        <m:r>
                          <a:rPr lang="en-US" altLang="zh-CN" i="1">
                            <a:latin typeface="Cambria Math" panose="02040503050406030204" pitchFamily="18" charset="0"/>
                          </a:rPr>
                          <m:t>2</m:t>
                        </m:r>
                      </m:sup>
                    </m:sSup>
                    <m:r>
                      <a:rPr lang="en-US" altLang="zh-CN" dirty="0">
                        <a:latin typeface="Cambria Math" panose="02040503050406030204" pitchFamily="18" charset="0"/>
                        <a:ea typeface="Cambria Math" panose="02040503050406030204" pitchFamily="18" charset="0"/>
                      </a:rPr>
                      <m:t>&gt;0</m:t>
                    </m:r>
                  </m:oMath>
                </a14:m>
                <a:r>
                  <a:rPr lang="zh-CN" altLang="en-US" dirty="0"/>
                  <a:t>”，使用空证明来证</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r>
                      <a:rPr lang="zh-CN" altLang="en-US" i="1">
                        <a:latin typeface="Cambria Math" panose="02040503050406030204" pitchFamily="18" charset="0"/>
                      </a:rPr>
                      <m:t>为</m:t>
                    </m:r>
                  </m:oMath>
                </a14:m>
                <a:r>
                  <a:rPr lang="zh-CN" altLang="en-US" dirty="0"/>
                  <a:t>真，前提</a:t>
                </a:r>
                <a14:m>
                  <m:oMath xmlns:m="http://schemas.openxmlformats.org/officeDocument/2006/math">
                    <m:r>
                      <a:rPr lang="en-US" altLang="zh-CN" i="1">
                        <a:latin typeface="Cambria Math" panose="02040503050406030204" pitchFamily="18" charset="0"/>
                      </a:rPr>
                      <m:t>0</m:t>
                    </m:r>
                  </m:oMath>
                </a14:m>
                <a:r>
                  <a:rPr lang="en-US" altLang="zh-CN" dirty="0"/>
                  <a:t>&gt;1</a:t>
                </a:r>
                <a:r>
                  <a:rPr lang="zh-CN" altLang="en-US" dirty="0"/>
                  <a:t>为假，所以</a:t>
                </a:r>
                <a14:m>
                  <m:oMath xmlns:m="http://schemas.openxmlformats.org/officeDocument/2006/math">
                    <m:r>
                      <a:rPr lang="en-US" altLang="zh-CN" i="1">
                        <a:latin typeface="Cambria Math" panose="02040503050406030204" pitchFamily="18" charset="0"/>
                      </a:rPr>
                      <m:t>𝑃</m:t>
                    </m:r>
                    <m:r>
                      <a:rPr lang="en-US" altLang="zh-CN" i="1">
                        <a:latin typeface="Cambria Math" panose="02040503050406030204" pitchFamily="18" charset="0"/>
                      </a:rPr>
                      <m:t>(0)</m:t>
                    </m:r>
                    <m:r>
                      <a:rPr lang="zh-CN" altLang="en-US" i="1">
                        <a:latin typeface="Cambria Math" panose="02040503050406030204" pitchFamily="18" charset="0"/>
                      </a:rPr>
                      <m:t>为</m:t>
                    </m:r>
                  </m:oMath>
                </a14:m>
                <a:r>
                  <a:rPr lang="zh-CN" altLang="en-US" dirty="0" smtClean="0"/>
                  <a:t>真</a:t>
                </a:r>
                <a:r>
                  <a:rPr lang="en-US" altLang="zh-CN" dirty="0" smtClean="0"/>
                  <a:t>.</a:t>
                </a: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7F32EAFA-6D08-4067-B671-6E2777B92E5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60</a:t>
            </a:fld>
            <a:endParaRPr lang="zh-CN" altLang="en-US" dirty="0"/>
          </a:p>
        </p:txBody>
      </p:sp>
    </p:spTree>
    <p:extLst>
      <p:ext uri="{BB962C8B-B14F-4D97-AF65-F5344CB8AC3E}">
        <p14:creationId xmlns:p14="http://schemas.microsoft.com/office/powerpoint/2010/main" val="304643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down)">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88824"/>
            <a:ext cx="11277599" cy="11209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4.7.6 </a:t>
            </a:r>
            <a:r>
              <a:rPr lang="zh-CN" altLang="en-US" dirty="0" smtClean="0"/>
              <a:t>证明双条件命题的定理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b="1" dirty="0" smtClean="0">
                    <a:solidFill>
                      <a:srgbClr val="C00000"/>
                    </a:solidFill>
                  </a:rPr>
                  <a:t>等价证明法</a:t>
                </a:r>
                <a:r>
                  <a:rPr lang="en-US" altLang="zh-CN" dirty="0" smtClean="0"/>
                  <a:t>: </a:t>
                </a:r>
                <a:r>
                  <a:rPr lang="zh-CN" altLang="en-US" dirty="0" smtClean="0"/>
                  <a:t>为了证明一个双条件命题的定理</a:t>
                </a:r>
                <a:r>
                  <a:rPr lang="en-US" altLang="zh-CN" dirty="0" smtClean="0"/>
                  <a:t>, </a:t>
                </a:r>
                <a:r>
                  <a:rPr lang="zh-CN" altLang="en-US" dirty="0" smtClean="0"/>
                  <a:t>即</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oMath>
                </a14:m>
                <a:r>
                  <a:rPr lang="en-US" dirty="0" smtClean="0"/>
                  <a:t>, </a:t>
                </a:r>
                <a:r>
                  <a:rPr lang="zh-CN" altLang="en-US" dirty="0" smtClean="0"/>
                  <a:t>需要同时证明</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oMath>
                </a14:m>
                <a:r>
                  <a:rPr lang="zh-CN" altLang="en-US" dirty="0" smtClean="0"/>
                  <a:t>和</a:t>
                </a:r>
                <a14:m>
                  <m:oMath xmlns:m="http://schemas.openxmlformats.org/officeDocument/2006/math">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𝑝</m:t>
                    </m:r>
                  </m:oMath>
                </a14:m>
                <a:r>
                  <a:rPr lang="zh-CN" altLang="en-US" dirty="0" smtClean="0"/>
                  <a:t>都为真</a:t>
                </a:r>
                <a:r>
                  <a:rPr lang="en-US" dirty="0" smtClean="0"/>
                  <a:t>. </a:t>
                </a:r>
              </a:p>
              <a:p>
                <a:pPr algn="just"/>
                <a:r>
                  <a:rPr lang="zh-CN" altLang="en-US" dirty="0" smtClean="0"/>
                  <a:t>扩展思考</a:t>
                </a:r>
                <a:r>
                  <a:rPr lang="en-US" altLang="zh-CN" dirty="0" smtClean="0"/>
                  <a:t>: </a:t>
                </a:r>
                <a:r>
                  <a:rPr lang="zh-CN" altLang="en-US" dirty="0" smtClean="0"/>
                  <a:t>证明</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m:rPr>
                                <m:nor/>
                              </m:rPr>
                              <a:rPr lang="en-US" altLang="zh-CN" dirty="0"/>
                              <m:t>↔</m:t>
                            </m:r>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m:rPr>
                            <m:nor/>
                          </m:rPr>
                          <a:rPr lang="en-US" altLang="zh-CN" dirty="0"/>
                          <m:t>↔</m:t>
                        </m:r>
                        <m:r>
                          <m:rPr>
                            <m:nor/>
                          </m:rPr>
                          <a:rPr lang="en-US" altLang="zh-CN" b="0" i="0" dirty="0" smtClean="0"/>
                          <m:t>...</m:t>
                        </m:r>
                        <m:r>
                          <m:rPr>
                            <m:nor/>
                          </m:rPr>
                          <a:rPr lang="en-US" altLang="zh-CN" dirty="0"/>
                          <m:t>↔</m:t>
                        </m:r>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r>
                      <a:rPr lang="zh-CN" altLang="en-US" i="1" smtClean="0">
                        <a:latin typeface="Cambria Math" panose="02040503050406030204" pitchFamily="18" charset="0"/>
                      </a:rPr>
                      <m:t>，</m:t>
                    </m:r>
                  </m:oMath>
                </a14:m>
                <a:r>
                  <a:rPr lang="zh-CN" altLang="en-US" dirty="0" smtClean="0"/>
                  <a:t>只需要证明</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a:latin typeface="Cambria Math" panose="02040503050406030204" pitchFamily="18" charset="0"/>
                          </a:rPr>
                          <m:t>𝑝</m:t>
                        </m:r>
                      </m:e>
                      <m:sub>
                        <m:r>
                          <a:rPr lang="en-US" altLang="zh-CN" i="1">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3</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𝑝</m:t>
                        </m:r>
                      </m:e>
                      <m:sub>
                        <m:r>
                          <a:rPr lang="en-US" altLang="zh-CN" b="0" i="1" smtClean="0">
                            <a:latin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i="1">
                        <a:latin typeface="Cambria Math" panose="02040503050406030204" pitchFamily="18" charset="0"/>
                      </a:rPr>
                      <m:t>)</m:t>
                    </m:r>
                  </m:oMath>
                </a14:m>
                <a:r>
                  <a:rPr lang="zh-CN" altLang="en-US" dirty="0" smtClean="0"/>
                  <a:t>为真</a:t>
                </a:r>
                <a:r>
                  <a:rPr lang="en-US" altLang="zh-CN" dirty="0" smtClean="0"/>
                  <a:t>.</a:t>
                </a:r>
                <a:endParaRPr lang="en-US" dirty="0"/>
              </a:p>
              <a:p>
                <a:pPr marL="0" indent="0">
                  <a:buNone/>
                </a:pPr>
                <a:r>
                  <a:rPr lang="en-US" dirty="0" smtClean="0"/>
                  <a:t> </a:t>
                </a:r>
              </a:p>
              <a:p>
                <a:r>
                  <a:rPr lang="zh-CN" altLang="en-US" dirty="0" smtClean="0"/>
                  <a:t>例</a:t>
                </a:r>
                <a:r>
                  <a:rPr lang="en-US" dirty="0" smtClean="0"/>
                  <a:t>: </a:t>
                </a:r>
                <a:r>
                  <a:rPr lang="zh-CN" altLang="en-US" dirty="0" smtClean="0"/>
                  <a:t>证明如果</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是整数</a:t>
                </a:r>
                <a:r>
                  <a:rPr lang="en-US" altLang="zh-CN" dirty="0" smtClean="0"/>
                  <a:t>, </a:t>
                </a:r>
                <a:r>
                  <a:rPr lang="zh-CN" altLang="en-US" dirty="0" smtClean="0"/>
                  <a:t>则</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是奇数当且仅当</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a:latin typeface="Cambria Math" panose="02040503050406030204" pitchFamily="18" charset="0"/>
                          </a:rPr>
                          <m:t>2</m:t>
                        </m:r>
                      </m:sup>
                    </m:sSup>
                  </m:oMath>
                </a14:m>
                <a:r>
                  <a:rPr lang="zh-CN" altLang="en-US" dirty="0" smtClean="0"/>
                  <a:t>是奇数</a:t>
                </a:r>
                <a:endParaRPr lang="en-US" dirty="0" smtClean="0"/>
              </a:p>
              <a:p>
                <a:pPr algn="just"/>
                <a:r>
                  <a:rPr lang="zh-CN" altLang="en-US" dirty="0" smtClean="0"/>
                  <a:t>解</a:t>
                </a:r>
                <a:r>
                  <a:rPr lang="en-US" dirty="0" smtClean="0"/>
                  <a:t>: </a:t>
                </a:r>
                <a:r>
                  <a:rPr lang="zh-CN" altLang="en-US" dirty="0" smtClean="0"/>
                  <a:t>我们前面已经证明过</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𝑞</m:t>
                    </m:r>
                  </m:oMath>
                </a14:m>
                <a:r>
                  <a:rPr lang="zh-CN" altLang="en-US" dirty="0" smtClean="0"/>
                  <a:t>以及</a:t>
                </a:r>
                <a14:m>
                  <m:oMath xmlns:m="http://schemas.openxmlformats.org/officeDocument/2006/math">
                    <m:r>
                      <a:rPr lang="en-US" altLang="zh-CN" i="1" dirty="0">
                        <a:latin typeface="Cambria Math" panose="02040503050406030204" pitchFamily="18" charset="0"/>
                      </a:rPr>
                      <m:t>𝑞</m:t>
                    </m:r>
                    <m:r>
                      <a:rPr lang="en-US" altLang="zh-CN" i="1" dirty="0">
                        <a:latin typeface="Cambria Math" panose="02040503050406030204" pitchFamily="18" charset="0"/>
                      </a:rPr>
                      <m:t>→</m:t>
                    </m:r>
                    <m:r>
                      <a:rPr lang="en-US" altLang="zh-CN" i="1" dirty="0">
                        <a:latin typeface="Cambria Math" panose="02040503050406030204" pitchFamily="18" charset="0"/>
                      </a:rPr>
                      <m:t>𝑝</m:t>
                    </m:r>
                  </m:oMath>
                </a14:m>
                <a:r>
                  <a:rPr lang="en-US" dirty="0" smtClean="0"/>
                  <a:t>. </a:t>
                </a:r>
                <a:r>
                  <a:rPr lang="zh-CN" altLang="en-US" dirty="0" smtClean="0"/>
                  <a:t>因此得出结论</a:t>
                </a:r>
                <a14:m>
                  <m:oMath xmlns:m="http://schemas.openxmlformats.org/officeDocument/2006/math">
                    <m:r>
                      <a:rPr lang="en-US" altLang="zh-CN" i="1">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𝑞</m:t>
                    </m:r>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6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B3A2A97-9B77-40B6-8BAD-837926CC41D2}"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61</a:t>
            </a:fld>
            <a:endParaRPr lang="zh-CN" altLang="en-US" dirty="0"/>
          </a:p>
        </p:txBody>
      </p:sp>
    </p:spTree>
    <p:extLst>
      <p:ext uri="{BB962C8B-B14F-4D97-AF65-F5344CB8AC3E}">
        <p14:creationId xmlns:p14="http://schemas.microsoft.com/office/powerpoint/2010/main" val="315233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4.7</a:t>
            </a:r>
            <a:r>
              <a:rPr lang="zh-CN" altLang="en-US" dirty="0"/>
              <a:t>节 证明</a:t>
            </a:r>
            <a:r>
              <a:rPr lang="zh-CN" altLang="en-US" dirty="0" smtClean="0"/>
              <a:t>导论总结</a:t>
            </a:r>
            <a:endParaRPr lang="zh-CN" altLang="en-US" dirty="0"/>
          </a:p>
        </p:txBody>
      </p:sp>
      <p:sp>
        <p:nvSpPr>
          <p:cNvPr id="3" name="内容占位符 2"/>
          <p:cNvSpPr>
            <a:spLocks noGrp="1"/>
          </p:cNvSpPr>
          <p:nvPr>
            <p:ph idx="1"/>
          </p:nvPr>
        </p:nvSpPr>
        <p:spPr/>
        <p:txBody>
          <a:bodyPr/>
          <a:lstStyle/>
          <a:p>
            <a:r>
              <a:rPr lang="en-US" altLang="zh-CN" dirty="0" smtClean="0"/>
              <a:t>1</a:t>
            </a:r>
            <a:r>
              <a:rPr lang="zh-CN" altLang="en-US" dirty="0" smtClean="0"/>
              <a:t>、直接</a:t>
            </a:r>
            <a:r>
              <a:rPr lang="zh-CN" altLang="en-US" dirty="0"/>
              <a:t>证明</a:t>
            </a:r>
            <a:r>
              <a:rPr lang="zh-CN" altLang="en-US" dirty="0" smtClean="0"/>
              <a:t>法</a:t>
            </a:r>
            <a:endParaRPr lang="en-US" altLang="zh-CN" dirty="0" smtClean="0"/>
          </a:p>
          <a:p>
            <a:r>
              <a:rPr lang="en-US" altLang="zh-CN" dirty="0" smtClean="0"/>
              <a:t>2</a:t>
            </a:r>
            <a:r>
              <a:rPr lang="zh-CN" altLang="en-US" dirty="0" smtClean="0"/>
              <a:t>、间接</a:t>
            </a:r>
            <a:r>
              <a:rPr lang="zh-CN" altLang="en-US" dirty="0" smtClean="0"/>
              <a:t>证明法</a:t>
            </a:r>
            <a:endParaRPr lang="en-US" altLang="zh-CN" dirty="0" smtClean="0"/>
          </a:p>
          <a:p>
            <a:pPr marL="812800" indent="-457200">
              <a:lnSpc>
                <a:spcPct val="80000"/>
              </a:lnSpc>
              <a:buClr>
                <a:srgbClr val="01559D"/>
              </a:buClr>
              <a:buSzPct val="97000"/>
              <a:buFont typeface="Wingdings" panose="05000000000000000000" pitchFamily="2" charset="2"/>
              <a:buChar char="Ø"/>
            </a:pPr>
            <a:r>
              <a:rPr lang="zh-CN" altLang="en-US" sz="2400" dirty="0"/>
              <a:t>反证法</a:t>
            </a:r>
            <a:endParaRPr lang="en-US" altLang="zh-CN" sz="2400" dirty="0"/>
          </a:p>
          <a:p>
            <a:pPr marL="812800" indent="-457200">
              <a:lnSpc>
                <a:spcPct val="80000"/>
              </a:lnSpc>
              <a:buClr>
                <a:srgbClr val="01559D"/>
              </a:buClr>
              <a:buSzPct val="97000"/>
              <a:buFont typeface="Wingdings" panose="05000000000000000000" pitchFamily="2" charset="2"/>
              <a:buChar char="Ø"/>
            </a:pPr>
            <a:r>
              <a:rPr lang="zh-CN" altLang="en-US" sz="2400" dirty="0"/>
              <a:t>归谬证明法</a:t>
            </a:r>
          </a:p>
        </p:txBody>
      </p:sp>
      <p:sp>
        <p:nvSpPr>
          <p:cNvPr id="4" name="日期占位符 3"/>
          <p:cNvSpPr>
            <a:spLocks noGrp="1"/>
          </p:cNvSpPr>
          <p:nvPr>
            <p:ph type="dt" sz="half" idx="10"/>
          </p:nvPr>
        </p:nvSpPr>
        <p:spPr/>
        <p:txBody>
          <a:bodyPr/>
          <a:lstStyle/>
          <a:p>
            <a:fld id="{05D9663A-65D6-49D9-8189-9372AD5368D8}" type="datetime1">
              <a:rPr lang="zh-CN" altLang="en-US" smtClean="0"/>
              <a:t>2024/11/5</a:t>
            </a:fld>
            <a:endParaRPr lang="zh-CN" altLang="en-US" dirty="0"/>
          </a:p>
        </p:txBody>
      </p:sp>
      <p:sp>
        <p:nvSpPr>
          <p:cNvPr id="5" name="灯片编号占位符 4"/>
          <p:cNvSpPr>
            <a:spLocks noGrp="1"/>
          </p:cNvSpPr>
          <p:nvPr>
            <p:ph type="sldNum" sz="quarter" idx="12"/>
          </p:nvPr>
        </p:nvSpPr>
        <p:spPr/>
        <p:txBody>
          <a:bodyPr/>
          <a:lstStyle/>
          <a:p>
            <a:fld id="{67913A8A-9EFB-4B5F-9CCB-3D21173FAA85}" type="slidenum">
              <a:rPr lang="zh-CN" altLang="en-US" smtClean="0"/>
              <a:pPr/>
              <a:t>62</a:t>
            </a:fld>
            <a:endParaRPr lang="zh-CN" altLang="en-US" dirty="0"/>
          </a:p>
        </p:txBody>
      </p:sp>
    </p:spTree>
    <p:extLst>
      <p:ext uri="{BB962C8B-B14F-4D97-AF65-F5344CB8AC3E}">
        <p14:creationId xmlns:p14="http://schemas.microsoft.com/office/powerpoint/2010/main" val="1277134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20712"/>
            <a:ext cx="876695" cy="2780907"/>
          </a:xfrm>
          <a:prstGeom prst="rect">
            <a:avLst/>
          </a:prstGeom>
          <a:solidFill>
            <a:srgbClr val="2A4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52139" y="1920712"/>
            <a:ext cx="7139861" cy="2783263"/>
          </a:xfrm>
          <a:prstGeom prst="rect">
            <a:avLst/>
          </a:prstGeom>
          <a:solidFill>
            <a:srgbClr val="253C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17544" y="1920712"/>
            <a:ext cx="4093746" cy="2783263"/>
          </a:xfrm>
          <a:prstGeom prst="rect">
            <a:avLst/>
          </a:prstGeom>
        </p:spPr>
      </p:pic>
      <p:sp>
        <p:nvSpPr>
          <p:cNvPr id="4" name="标题 3"/>
          <p:cNvSpPr>
            <a:spLocks noGrp="1"/>
          </p:cNvSpPr>
          <p:nvPr>
            <p:ph type="title" idx="4294967295"/>
          </p:nvPr>
        </p:nvSpPr>
        <p:spPr>
          <a:xfrm>
            <a:off x="5689600" y="1922463"/>
            <a:ext cx="6502400" cy="2781300"/>
          </a:xfrm>
        </p:spPr>
        <p:txBody>
          <a:bodyPr>
            <a:normAutofit/>
          </a:bodyPr>
          <a:lstStyle/>
          <a:p>
            <a:r>
              <a:rPr lang="zh-CN" altLang="en-US" dirty="0">
                <a:solidFill>
                  <a:schemeClr val="bg1"/>
                </a:solidFill>
              </a:rPr>
              <a:t>第</a:t>
            </a:r>
            <a:r>
              <a:rPr lang="en-US" altLang="zh-CN" dirty="0">
                <a:solidFill>
                  <a:schemeClr val="bg1"/>
                </a:solidFill>
              </a:rPr>
              <a:t>4.8</a:t>
            </a:r>
            <a:r>
              <a:rPr lang="zh-CN" altLang="en-US" dirty="0">
                <a:solidFill>
                  <a:schemeClr val="bg1"/>
                </a:solidFill>
              </a:rPr>
              <a:t>节 证明方法和策略</a:t>
            </a:r>
            <a:br>
              <a:rPr lang="zh-CN" altLang="en-US" dirty="0">
                <a:solidFill>
                  <a:schemeClr val="bg1"/>
                </a:solidFill>
              </a:rPr>
            </a:br>
            <a:r>
              <a:rPr lang="en-US" altLang="zh-CN" sz="1800" dirty="0">
                <a:solidFill>
                  <a:schemeClr val="bg1"/>
                </a:solidFill>
                <a:latin typeface="Times New Roman" panose="02020603050405020304" pitchFamily="18" charset="0"/>
                <a:cs typeface="Times New Roman" panose="02020603050405020304" pitchFamily="18" charset="0"/>
              </a:rPr>
              <a:t>Section 4.8: Proof Methods and </a:t>
            </a:r>
            <a:r>
              <a:rPr lang="en-US" altLang="zh-CN" sz="1800" dirty="0" smtClean="0">
                <a:solidFill>
                  <a:schemeClr val="bg1"/>
                </a:solidFill>
                <a:latin typeface="Times New Roman" panose="02020603050405020304" pitchFamily="18" charset="0"/>
                <a:cs typeface="Times New Roman" panose="02020603050405020304" pitchFamily="18" charset="0"/>
              </a:rPr>
              <a:t>Strategy</a:t>
            </a:r>
            <a:endParaRPr lang="zh-CN" altLang="en-US" sz="1800" dirty="0">
              <a:solidFill>
                <a:schemeClr val="bg1"/>
              </a:solidFill>
            </a:endParaRPr>
          </a:p>
        </p:txBody>
      </p:sp>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714" r="5737"/>
          <a:stretch/>
        </p:blipFill>
        <p:spPr>
          <a:xfrm>
            <a:off x="914400" y="1920711"/>
            <a:ext cx="4114800" cy="2780907"/>
          </a:xfrm>
          <a:prstGeom prst="rect">
            <a:avLst/>
          </a:prstGeom>
          <a:solidFill>
            <a:srgbClr val="E9E9E9"/>
          </a:solidFill>
        </p:spPr>
      </p:pic>
    </p:spTree>
    <p:extLst>
      <p:ext uri="{BB962C8B-B14F-4D97-AF65-F5344CB8AC3E}">
        <p14:creationId xmlns:p14="http://schemas.microsoft.com/office/powerpoint/2010/main" val="9427532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00811" y="2894088"/>
            <a:ext cx="4993102" cy="3319221"/>
            <a:chOff x="928502" y="2170566"/>
            <a:chExt cx="3744826" cy="2489416"/>
          </a:xfrm>
        </p:grpSpPr>
        <p:sp>
          <p:nvSpPr>
            <p:cNvPr id="34" name="剪去单角的矩形 33"/>
            <p:cNvSpPr/>
            <p:nvPr/>
          </p:nvSpPr>
          <p:spPr>
            <a:xfrm>
              <a:off x="956949" y="2660849"/>
              <a:ext cx="3376184" cy="1512168"/>
            </a:xfrm>
            <a:prstGeom prst="snip1Rect">
              <a:avLst>
                <a:gd name="adj" fmla="val 0"/>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prstClr val="white"/>
                </a:solidFill>
                <a:latin typeface="Calibri"/>
                <a:ea typeface="宋体" panose="02010600030101010101" pitchFamily="2" charset="-122"/>
              </a:endParaRPr>
            </a:p>
          </p:txBody>
        </p:sp>
        <p:sp>
          <p:nvSpPr>
            <p:cNvPr id="35" name="TextBox 34"/>
            <p:cNvSpPr txBox="1"/>
            <p:nvPr/>
          </p:nvSpPr>
          <p:spPr>
            <a:xfrm>
              <a:off x="2514910" y="3047601"/>
              <a:ext cx="2158418" cy="561741"/>
            </a:xfrm>
            <a:prstGeom prst="rect">
              <a:avLst/>
            </a:prstGeom>
            <a:noFill/>
          </p:spPr>
          <p:txBody>
            <a:bodyPr wrap="square" rtlCol="0">
              <a:spAutoFit/>
            </a:bodyPr>
            <a:lstStyle/>
            <a:p>
              <a:pPr defTabSz="1219170"/>
              <a:r>
                <a:rPr lang="zh-CN" altLang="en-US" sz="4267" b="1" dirty="0" smtClean="0">
                  <a:solidFill>
                    <a:srgbClr val="01559D"/>
                  </a:solidFill>
                  <a:latin typeface="微软雅黑" pitchFamily="34" charset="-122"/>
                  <a:ea typeface="微软雅黑" pitchFamily="34" charset="-122"/>
                </a:rPr>
                <a:t>知识要点</a:t>
              </a:r>
              <a:endParaRPr lang="zh-CN" altLang="en-US" sz="4267" b="1" dirty="0">
                <a:solidFill>
                  <a:srgbClr val="01559D"/>
                </a:solidFill>
                <a:latin typeface="微软雅黑" pitchFamily="34" charset="-122"/>
                <a:ea typeface="微软雅黑" pitchFamily="34" charset="-122"/>
              </a:endParaRPr>
            </a:p>
          </p:txBody>
        </p:sp>
        <p:pic>
          <p:nvPicPr>
            <p:cNvPr id="3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28502" y="4169701"/>
              <a:ext cx="3412278" cy="4902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flipV="1">
              <a:off x="956949" y="2170566"/>
              <a:ext cx="3376184"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p:cNvGrpSpPr/>
          <p:nvPr/>
        </p:nvGrpSpPr>
        <p:grpSpPr>
          <a:xfrm>
            <a:off x="4271803" y="1371600"/>
            <a:ext cx="5621495" cy="1187188"/>
            <a:chOff x="3203848" y="659472"/>
            <a:chExt cx="4216121" cy="890391"/>
          </a:xfrm>
        </p:grpSpPr>
        <p:sp>
          <p:nvSpPr>
            <p:cNvPr id="16" name="椭圆 15"/>
            <p:cNvSpPr/>
            <p:nvPr/>
          </p:nvSpPr>
          <p:spPr>
            <a:xfrm flipH="1">
              <a:off x="3203848" y="740686"/>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1</a:t>
              </a:r>
              <a:endParaRPr lang="zh-CN" altLang="en-US" sz="2400" b="1" dirty="0">
                <a:solidFill>
                  <a:srgbClr val="01559D"/>
                </a:solidFill>
                <a:latin typeface="微软雅黑" pitchFamily="34" charset="-122"/>
                <a:ea typeface="微软雅黑" pitchFamily="34" charset="-122"/>
              </a:endParaRPr>
            </a:p>
          </p:txBody>
        </p:sp>
        <p:sp>
          <p:nvSpPr>
            <p:cNvPr id="5" name="TextBox 4"/>
            <p:cNvSpPr txBox="1"/>
            <p:nvPr/>
          </p:nvSpPr>
          <p:spPr>
            <a:xfrm>
              <a:off x="4057646" y="659472"/>
              <a:ext cx="3362323"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分情形证明</a:t>
              </a:r>
              <a:r>
                <a:rPr lang="zh-CN" altLang="en-US" sz="2667" dirty="0" smtClean="0">
                  <a:solidFill>
                    <a:srgbClr val="01559D"/>
                  </a:solidFill>
                  <a:latin typeface="微软雅黑" panose="020B0503020204020204" pitchFamily="34" charset="-122"/>
                  <a:ea typeface="微软雅黑" panose="020B0503020204020204" pitchFamily="34" charset="-122"/>
                </a:rPr>
                <a:t>法</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18"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873973" y="1059582"/>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6"/>
          <p:cNvGrpSpPr/>
          <p:nvPr/>
        </p:nvGrpSpPr>
        <p:grpSpPr>
          <a:xfrm>
            <a:off x="4271797" y="2235696"/>
            <a:ext cx="5801499" cy="1187188"/>
            <a:chOff x="3203848" y="1307544"/>
            <a:chExt cx="4351124" cy="890391"/>
          </a:xfrm>
        </p:grpSpPr>
        <p:sp>
          <p:nvSpPr>
            <p:cNvPr id="19" name="椭圆 18"/>
            <p:cNvSpPr/>
            <p:nvPr/>
          </p:nvSpPr>
          <p:spPr>
            <a:xfrm flipH="1">
              <a:off x="3203848" y="1388758"/>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2</a:t>
              </a:r>
              <a:endParaRPr lang="zh-CN" altLang="en-US" sz="2400" b="1" dirty="0">
                <a:solidFill>
                  <a:srgbClr val="01559D"/>
                </a:solidFill>
                <a:latin typeface="微软雅黑" pitchFamily="34" charset="-122"/>
                <a:ea typeface="微软雅黑" pitchFamily="34" charset="-122"/>
              </a:endParaRPr>
            </a:p>
          </p:txBody>
        </p:sp>
        <p:sp>
          <p:nvSpPr>
            <p:cNvPr id="20" name="TextBox 19"/>
            <p:cNvSpPr txBox="1"/>
            <p:nvPr/>
          </p:nvSpPr>
          <p:spPr>
            <a:xfrm>
              <a:off x="4057650" y="1307544"/>
              <a:ext cx="349732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存在性</a:t>
              </a:r>
              <a:r>
                <a:rPr lang="zh-CN" altLang="en-US" sz="2667" dirty="0" smtClean="0">
                  <a:solidFill>
                    <a:srgbClr val="01559D"/>
                  </a:solidFill>
                  <a:latin typeface="微软雅黑" panose="020B0503020204020204" pitchFamily="34" charset="-122"/>
                  <a:ea typeface="微软雅黑" panose="020B0503020204020204" pitchFamily="34" charset="-122"/>
                </a:rPr>
                <a:t>证明</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smtClean="0">
                  <a:solidFill>
                    <a:srgbClr val="01559D"/>
                  </a:solidFill>
                  <a:latin typeface="微软雅黑" panose="020B0503020204020204" pitchFamily="34" charset="-122"/>
                  <a:ea typeface="微软雅黑" panose="020B0503020204020204" pitchFamily="34" charset="-122"/>
                </a:rPr>
                <a:t>构造性的</a:t>
              </a:r>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1"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1707654"/>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4271797" y="3118159"/>
            <a:ext cx="6320003" cy="1187188"/>
            <a:chOff x="3203848" y="1969391"/>
            <a:chExt cx="4740002" cy="890391"/>
          </a:xfrm>
        </p:grpSpPr>
        <p:sp>
          <p:nvSpPr>
            <p:cNvPr id="22" name="椭圆 21"/>
            <p:cNvSpPr/>
            <p:nvPr/>
          </p:nvSpPr>
          <p:spPr>
            <a:xfrm flipH="1">
              <a:off x="3203848" y="2036830"/>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3</a:t>
              </a:r>
              <a:endParaRPr lang="zh-CN" altLang="en-US" sz="2400" b="1" dirty="0">
                <a:solidFill>
                  <a:srgbClr val="01559D"/>
                </a:solidFill>
                <a:latin typeface="微软雅黑" pitchFamily="34" charset="-122"/>
                <a:ea typeface="微软雅黑" pitchFamily="34" charset="-122"/>
              </a:endParaRPr>
            </a:p>
          </p:txBody>
        </p:sp>
        <p:sp>
          <p:nvSpPr>
            <p:cNvPr id="23" name="TextBox 22"/>
            <p:cNvSpPr txBox="1"/>
            <p:nvPr/>
          </p:nvSpPr>
          <p:spPr>
            <a:xfrm>
              <a:off x="4114800" y="1969391"/>
              <a:ext cx="3829050" cy="684899"/>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存在性证明</a:t>
              </a:r>
              <a:r>
                <a:rPr lang="en-US" altLang="zh-CN" sz="2667" dirty="0" smtClean="0">
                  <a:solidFill>
                    <a:srgbClr val="01559D"/>
                  </a:solidFill>
                  <a:latin typeface="微软雅黑" panose="020B0503020204020204" pitchFamily="34" charset="-122"/>
                  <a:ea typeface="微软雅黑" panose="020B0503020204020204" pitchFamily="34" charset="-122"/>
                </a:rPr>
                <a:t>:</a:t>
              </a:r>
              <a:r>
                <a:rPr lang="zh-CN" altLang="en-US" sz="2667" dirty="0" smtClean="0">
                  <a:solidFill>
                    <a:srgbClr val="01559D"/>
                  </a:solidFill>
                  <a:latin typeface="微软雅黑" panose="020B0503020204020204" pitchFamily="34" charset="-122"/>
                  <a:ea typeface="微软雅黑" panose="020B0503020204020204" pitchFamily="34" charset="-122"/>
                </a:rPr>
                <a:t>非构造性</a:t>
              </a:r>
              <a:r>
                <a:rPr lang="zh-CN" altLang="en-US" sz="2667" dirty="0">
                  <a:solidFill>
                    <a:srgbClr val="01559D"/>
                  </a:solidFill>
                  <a:latin typeface="微软雅黑" panose="020B0503020204020204" pitchFamily="34" charset="-122"/>
                  <a:ea typeface="微软雅黑" panose="020B0503020204020204" pitchFamily="34" charset="-122"/>
                </a:rPr>
                <a:t>的</a:t>
              </a:r>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a:p>
              <a:pPr defTabSz="1219170"/>
              <a:endParaRPr lang="zh-CN" altLang="en-US" sz="2667" dirty="0">
                <a:solidFill>
                  <a:srgbClr val="4F81BD">
                    <a:lumMod val="50000"/>
                  </a:srgbClr>
                </a:solidFill>
                <a:latin typeface="方正粗倩简体" panose="03000509000000000000" pitchFamily="65" charset="-122"/>
                <a:ea typeface="方正粗倩简体" panose="03000509000000000000" pitchFamily="65" charset="-122"/>
              </a:endParaRPr>
            </a:p>
          </p:txBody>
        </p:sp>
        <p:pic>
          <p:nvPicPr>
            <p:cNvPr id="24"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2369501"/>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组合 8"/>
          <p:cNvGrpSpPr/>
          <p:nvPr/>
        </p:nvGrpSpPr>
        <p:grpSpPr>
          <a:xfrm>
            <a:off x="4271797" y="3982256"/>
            <a:ext cx="5509811" cy="1187188"/>
            <a:chOff x="3203848" y="2617463"/>
            <a:chExt cx="4132358" cy="890391"/>
          </a:xfrm>
        </p:grpSpPr>
        <p:sp>
          <p:nvSpPr>
            <p:cNvPr id="25" name="椭圆 24"/>
            <p:cNvSpPr/>
            <p:nvPr/>
          </p:nvSpPr>
          <p:spPr>
            <a:xfrm flipH="1">
              <a:off x="3203848" y="2684902"/>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4</a:t>
              </a:r>
              <a:endParaRPr lang="zh-CN" altLang="en-US" sz="2400" b="1" dirty="0">
                <a:solidFill>
                  <a:srgbClr val="01559D"/>
                </a:solidFill>
                <a:latin typeface="微软雅黑" pitchFamily="34" charset="-122"/>
                <a:ea typeface="微软雅黑" pitchFamily="34" charset="-122"/>
              </a:endParaRPr>
            </a:p>
          </p:txBody>
        </p:sp>
        <p:sp>
          <p:nvSpPr>
            <p:cNvPr id="26" name="TextBox 25"/>
            <p:cNvSpPr txBox="1"/>
            <p:nvPr/>
          </p:nvSpPr>
          <p:spPr>
            <a:xfrm>
              <a:off x="4114800" y="2617463"/>
              <a:ext cx="1885662"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唯一性</a:t>
              </a:r>
              <a:r>
                <a:rPr lang="zh-CN" altLang="en-US" sz="2667" dirty="0" smtClean="0">
                  <a:solidFill>
                    <a:srgbClr val="01559D"/>
                  </a:solidFill>
                  <a:latin typeface="微软雅黑" panose="020B0503020204020204" pitchFamily="34" charset="-122"/>
                  <a:ea typeface="微软雅黑" panose="020B0503020204020204" pitchFamily="34" charset="-122"/>
                </a:rPr>
                <a:t>证明</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27"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017573"/>
              <a:ext cx="3412278" cy="490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4271797" y="4785399"/>
            <a:ext cx="5509811" cy="1187188"/>
            <a:chOff x="3203848" y="3219822"/>
            <a:chExt cx="4132358" cy="890391"/>
          </a:xfrm>
        </p:grpSpPr>
        <p:sp>
          <p:nvSpPr>
            <p:cNvPr id="28" name="椭圆 27"/>
            <p:cNvSpPr/>
            <p:nvPr/>
          </p:nvSpPr>
          <p:spPr>
            <a:xfrm flipH="1">
              <a:off x="3203848" y="3287261"/>
              <a:ext cx="432048" cy="390904"/>
            </a:xfrm>
            <a:prstGeom prst="ellipse">
              <a:avLst/>
            </a:prstGeom>
            <a:gradFill flip="none" rotWithShape="1">
              <a:gsLst>
                <a:gs pos="100000">
                  <a:srgbClr val="FCFCFC"/>
                </a:gs>
                <a:gs pos="0">
                  <a:srgbClr val="CCCCCC"/>
                </a:gs>
              </a:gsLst>
              <a:lin ang="7200000" scaled="0"/>
              <a:tileRect/>
            </a:gradFill>
            <a:ln w="12700">
              <a:solidFill>
                <a:srgbClr val="CC9900"/>
              </a:soli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altLang="zh-CN" sz="2400" b="1" dirty="0">
                  <a:solidFill>
                    <a:srgbClr val="01559D"/>
                  </a:solidFill>
                  <a:latin typeface="微软雅黑" pitchFamily="34" charset="-122"/>
                  <a:ea typeface="微软雅黑" pitchFamily="34" charset="-122"/>
                </a:rPr>
                <a:t>5</a:t>
              </a:r>
              <a:endParaRPr lang="zh-CN" altLang="en-US" sz="2400" b="1" dirty="0">
                <a:solidFill>
                  <a:srgbClr val="01559D"/>
                </a:solidFill>
                <a:latin typeface="微软雅黑" pitchFamily="34" charset="-122"/>
                <a:ea typeface="微软雅黑" pitchFamily="34" charset="-122"/>
              </a:endParaRPr>
            </a:p>
          </p:txBody>
        </p:sp>
        <p:sp>
          <p:nvSpPr>
            <p:cNvPr id="29" name="TextBox 28"/>
            <p:cNvSpPr txBox="1"/>
            <p:nvPr/>
          </p:nvSpPr>
          <p:spPr>
            <a:xfrm>
              <a:off x="4114800" y="3219822"/>
              <a:ext cx="1741646" cy="377075"/>
            </a:xfrm>
            <a:prstGeom prst="rect">
              <a:avLst/>
            </a:prstGeom>
            <a:noFill/>
          </p:spPr>
          <p:txBody>
            <a:bodyPr wrap="square" rtlCol="0">
              <a:spAutoFit/>
            </a:bodyPr>
            <a:lstStyle/>
            <a:p>
              <a:pPr defTabSz="1219170"/>
              <a:r>
                <a:rPr lang="zh-CN" altLang="en-US" sz="2667" dirty="0">
                  <a:solidFill>
                    <a:srgbClr val="01559D"/>
                  </a:solidFill>
                  <a:latin typeface="微软雅黑" panose="020B0503020204020204" pitchFamily="34" charset="-122"/>
                  <a:ea typeface="微软雅黑" panose="020B0503020204020204" pitchFamily="34" charset="-122"/>
                </a:rPr>
                <a:t>开放</a:t>
              </a:r>
              <a:r>
                <a:rPr lang="zh-CN" altLang="en-US" sz="2667" dirty="0" smtClean="0">
                  <a:solidFill>
                    <a:srgbClr val="01559D"/>
                  </a:solidFill>
                  <a:latin typeface="微软雅黑" panose="020B0503020204020204" pitchFamily="34" charset="-122"/>
                  <a:ea typeface="微软雅黑" panose="020B0503020204020204" pitchFamily="34" charset="-122"/>
                </a:rPr>
                <a:t>问题</a:t>
              </a:r>
              <a:endParaRPr lang="zh-CN" altLang="en-US" sz="2667" dirty="0">
                <a:solidFill>
                  <a:srgbClr val="01559D"/>
                </a:solidFill>
                <a:latin typeface="微软雅黑" panose="020B0503020204020204" pitchFamily="34" charset="-122"/>
                <a:ea typeface="微软雅黑" panose="020B0503020204020204" pitchFamily="34" charset="-122"/>
              </a:endParaRPr>
            </a:p>
          </p:txBody>
        </p:sp>
        <p:pic>
          <p:nvPicPr>
            <p:cNvPr id="30" name="Picture 4" descr="G:\稻壳儿\5\miracomunicazione\shadow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923928" y="3619932"/>
              <a:ext cx="3412278" cy="49028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标题 2"/>
          <p:cNvSpPr>
            <a:spLocks noGrp="1"/>
          </p:cNvSpPr>
          <p:nvPr>
            <p:ph type="title"/>
          </p:nvPr>
        </p:nvSpPr>
        <p:spPr/>
        <p:txBody>
          <a:bodyPr/>
          <a:lstStyle/>
          <a:p>
            <a:r>
              <a:rPr lang="zh-CN" altLang="en-US" dirty="0" smtClean="0"/>
              <a:t>目录</a:t>
            </a:r>
            <a:endParaRPr lang="zh-CN" altLang="en-US" dirty="0"/>
          </a:p>
        </p:txBody>
      </p:sp>
      <p:sp>
        <p:nvSpPr>
          <p:cNvPr id="11" name="日期占位符 10"/>
          <p:cNvSpPr>
            <a:spLocks noGrp="1"/>
          </p:cNvSpPr>
          <p:nvPr>
            <p:ph type="dt" sz="half" idx="10"/>
          </p:nvPr>
        </p:nvSpPr>
        <p:spPr/>
        <p:txBody>
          <a:bodyPr/>
          <a:lstStyle/>
          <a:p>
            <a:fld id="{7560177B-B1E6-4EF7-99AD-29F79B94EB49}"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64</a:t>
            </a:fld>
            <a:endParaRPr lang="zh-CN" altLang="en-US" dirty="0"/>
          </a:p>
        </p:txBody>
      </p:sp>
    </p:spTree>
    <p:extLst>
      <p:ext uri="{BB962C8B-B14F-4D97-AF65-F5344CB8AC3E}">
        <p14:creationId xmlns:p14="http://schemas.microsoft.com/office/powerpoint/2010/main" val="1216751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57200" y="1088824"/>
            <a:ext cx="11277599" cy="2568776"/>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4.8.1 </a:t>
            </a:r>
            <a:r>
              <a:rPr lang="zh-CN" altLang="en-US" dirty="0" smtClean="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b="1" dirty="0" smtClean="0">
                    <a:solidFill>
                      <a:srgbClr val="C00000"/>
                    </a:solidFill>
                  </a:rPr>
                  <a:t>分情形证明法</a:t>
                </a:r>
                <a:r>
                  <a:rPr lang="en-US" altLang="zh-CN" dirty="0" smtClean="0"/>
                  <a:t>:</a:t>
                </a:r>
              </a:p>
              <a:p>
                <a:pPr marL="542925" indent="-180975">
                  <a:buClr>
                    <a:srgbClr val="01559D"/>
                  </a:buClr>
                  <a:buSzPct val="97000"/>
                  <a:buFont typeface="Wingdings" panose="05000000000000000000" pitchFamily="2" charset="2"/>
                  <a:buChar char="Ø"/>
                </a:pPr>
                <a:r>
                  <a:rPr lang="zh-CN" altLang="en-US" sz="2400" dirty="0" smtClean="0"/>
                  <a:t>为了证明如下的条件语句</a:t>
                </a:r>
                <a:r>
                  <a:rPr lang="en-US" altLang="zh-CN" sz="2400" dirty="0" smtClean="0"/>
                  <a:t>:</a:t>
                </a:r>
                <a14:m>
                  <m:oMath xmlns:m="http://schemas.openxmlformats.org/officeDocument/2006/math">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𝑛</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endParaRPr lang="en-US" sz="2400" dirty="0" smtClean="0"/>
              </a:p>
              <a:p>
                <a:pPr marL="542925" indent="-180975">
                  <a:buClr>
                    <a:srgbClr val="01559D"/>
                  </a:buClr>
                  <a:buSzPct val="97000"/>
                  <a:buFont typeface="Wingdings" panose="05000000000000000000" pitchFamily="2" charset="2"/>
                  <a:buChar char="Ø"/>
                </a:pPr>
                <a:r>
                  <a:rPr lang="zh-CN" altLang="en-US" sz="2400" dirty="0" smtClean="0"/>
                  <a:t>可以用永真式作为推理规则</a:t>
                </a:r>
                <a:r>
                  <a:rPr lang="en-US" altLang="zh-CN" sz="2400" dirty="0" smtClean="0"/>
                  <a:t>:</a:t>
                </a:r>
              </a:p>
              <a:p>
                <a:pPr marL="361950" indent="0" algn="ctr">
                  <a:buClr>
                    <a:srgbClr val="01559D"/>
                  </a:buClr>
                  <a:buSzPct val="97000"/>
                  <a:buNone/>
                </a:pPr>
                <a:r>
                  <a:rPr lang="en-US" altLang="zh-CN" sz="2400" dirty="0"/>
                  <a:t>[</a:t>
                </a:r>
                <a14:m>
                  <m:oMath xmlns:m="http://schemas.openxmlformats.org/officeDocument/2006/math">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1</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2</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𝑝</m:t>
                            </m:r>
                          </m:e>
                          <m:sub>
                            <m:r>
                              <a:rPr lang="en-US" altLang="zh-CN" sz="2400" i="1">
                                <a:latin typeface="Cambria Math" panose="02040503050406030204" pitchFamily="18" charset="0"/>
                              </a:rPr>
                              <m:t>𝑛</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𝑞</m:t>
                    </m:r>
                  </m:oMath>
                </a14:m>
                <a:r>
                  <a:rPr lang="en-US" altLang="zh-CN" sz="2400" dirty="0" smtClean="0"/>
                  <a:t>]</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1</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2</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sSub>
                      <m:sSubPr>
                        <m:ctrlPr>
                          <a:rPr lang="en-US" altLang="zh-CN" sz="2400" b="0" i="1" dirty="0" smtClean="0">
                            <a:latin typeface="Cambria Math" panose="02040503050406030204" pitchFamily="18" charset="0"/>
                            <a:ea typeface="Cambria Math" panose="02040503050406030204" pitchFamily="18" charset="0"/>
                          </a:rPr>
                        </m:ctrlPr>
                      </m:sSubPr>
                      <m:e>
                        <m:r>
                          <a:rPr lang="en-US" altLang="zh-CN" sz="2400" b="0" i="1" dirty="0" smtClean="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𝑛</m:t>
                        </m:r>
                      </m:sub>
                    </m:sSub>
                    <m:r>
                      <a:rPr lang="en-US" altLang="zh-CN" sz="2400" b="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𝑞</m:t>
                    </m:r>
                    <m:r>
                      <a:rPr lang="en-US" altLang="zh-CN" sz="2400" b="0" i="1" dirty="0" smtClean="0">
                        <a:latin typeface="Cambria Math" panose="02040503050406030204" pitchFamily="18" charset="0"/>
                        <a:ea typeface="Cambria Math" panose="02040503050406030204" pitchFamily="18" charset="0"/>
                      </a:rPr>
                      <m:t>)]</m:t>
                    </m:r>
                  </m:oMath>
                </a14:m>
                <a:endParaRPr lang="en-US" altLang="zh-CN" sz="2400" dirty="0"/>
              </a:p>
              <a:p>
                <a:pPr marL="542925" indent="-180975">
                  <a:buClr>
                    <a:srgbClr val="01559D"/>
                  </a:buClr>
                  <a:buSzPct val="97000"/>
                  <a:buFont typeface="Wingdings" panose="05000000000000000000" pitchFamily="2" charset="2"/>
                  <a:buChar char="Ø"/>
                </a:pPr>
                <a:r>
                  <a:rPr lang="zh-CN" altLang="en-US" sz="2400" dirty="0" smtClean="0"/>
                  <a:t>这里</a:t>
                </a:r>
                <a:r>
                  <a:rPr lang="en-US" altLang="zh-CN" sz="2400" dirty="0" smtClean="0"/>
                  <a:t>, </a:t>
                </a:r>
                <a:r>
                  <a:rPr lang="zh-CN" altLang="en-US" sz="2400" dirty="0" smtClean="0"/>
                  <a:t>就可以分别证明每个条件语句为真</a:t>
                </a:r>
                <a:r>
                  <a:rPr lang="en-US" altLang="zh-CN" sz="2400" dirty="0"/>
                  <a:t>:</a:t>
                </a:r>
                <a14:m>
                  <m:oMath xmlns:m="http://schemas.openxmlformats.org/officeDocument/2006/math">
                    <m:sSub>
                      <m:sSubPr>
                        <m:ctrlPr>
                          <a:rPr lang="en-US" altLang="zh-CN" sz="2400" i="1" dirty="0">
                            <a:latin typeface="Cambria Math" panose="02040503050406030204" pitchFamily="18" charset="0"/>
                            <a:ea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𝑝</m:t>
                        </m:r>
                      </m:e>
                      <m:sub>
                        <m:r>
                          <a:rPr lang="en-US" altLang="zh-CN" sz="2400" b="0" i="1" dirty="0" smtClean="0">
                            <a:latin typeface="Cambria Math" panose="02040503050406030204" pitchFamily="18" charset="0"/>
                            <a:ea typeface="Cambria Math" panose="02040503050406030204" pitchFamily="18" charset="0"/>
                          </a:rPr>
                          <m:t>𝑖</m:t>
                        </m:r>
                      </m:sub>
                    </m:sSub>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𝑞</m:t>
                    </m:r>
                  </m:oMath>
                </a14:m>
                <a:endParaRPr lang="en-US" sz="2400" dirty="0" smtClean="0"/>
              </a:p>
              <a:p>
                <a:pPr marL="542925" indent="-180975">
                  <a:buClr>
                    <a:srgbClr val="01559D"/>
                  </a:buClr>
                  <a:buSzPct val="97000"/>
                  <a:buFont typeface="Wingdings" panose="05000000000000000000" pitchFamily="2" charset="2"/>
                  <a:buChar char="Ø"/>
                </a:pPr>
                <a:endParaRPr lang="en-US" sz="2400" dirty="0"/>
              </a:p>
              <a:p>
                <a:r>
                  <a:rPr lang="zh-CN" altLang="en-US" b="1" dirty="0" smtClean="0">
                    <a:solidFill>
                      <a:srgbClr val="C00000"/>
                    </a:solidFill>
                  </a:rPr>
                  <a:t>穷举证明</a:t>
                </a:r>
                <a:r>
                  <a:rPr lang="zh-CN" altLang="en-US" b="1" dirty="0">
                    <a:solidFill>
                      <a:srgbClr val="C00000"/>
                    </a:solidFill>
                  </a:rPr>
                  <a:t>法</a:t>
                </a:r>
                <a:r>
                  <a:rPr lang="en-US" altLang="zh-CN" dirty="0"/>
                  <a:t>:</a:t>
                </a:r>
              </a:p>
              <a:p>
                <a:pPr marL="542925" indent="-180975" algn="just">
                  <a:buClr>
                    <a:srgbClr val="01559D"/>
                  </a:buClr>
                  <a:buSzPct val="97000"/>
                  <a:buFont typeface="Wingdings" panose="05000000000000000000" pitchFamily="2" charset="2"/>
                  <a:buChar char="Ø"/>
                </a:pPr>
                <a:r>
                  <a:rPr lang="zh-CN" altLang="en-US" sz="2400" dirty="0" smtClean="0"/>
                  <a:t>有些定理可以通过检验相对少量的例子来证明</a:t>
                </a:r>
                <a:r>
                  <a:rPr lang="en-US" altLang="zh-CN" sz="2400" dirty="0" smtClean="0"/>
                  <a:t>, </a:t>
                </a:r>
                <a:r>
                  <a:rPr lang="zh-CN" altLang="en-US" sz="2400" dirty="0" smtClean="0"/>
                  <a:t>注意需要穷尽所有的可能性</a:t>
                </a:r>
                <a:r>
                  <a:rPr lang="en-US" altLang="zh-CN" sz="2400" dirty="0" smtClean="0"/>
                  <a:t>. </a:t>
                </a:r>
                <a:r>
                  <a:rPr lang="zh-CN" altLang="en-US" sz="2400" dirty="0" smtClean="0"/>
                  <a:t>这种证明方法叫做穷举证明法</a:t>
                </a:r>
                <a:r>
                  <a:rPr lang="en-US" altLang="zh-CN" sz="2400" dirty="0" smtClean="0"/>
                  <a:t>. </a:t>
                </a:r>
              </a:p>
              <a:p>
                <a:pPr marL="542925" indent="-180975">
                  <a:buClr>
                    <a:srgbClr val="01559D"/>
                  </a:buClr>
                  <a:buSzPct val="97000"/>
                  <a:buFont typeface="Wingdings" panose="05000000000000000000" pitchFamily="2" charset="2"/>
                  <a:buChar char="Ø"/>
                </a:pPr>
                <a:r>
                  <a:rPr lang="zh-CN" altLang="en-US" sz="2400" dirty="0" smtClean="0"/>
                  <a:t>穷举证明法是分情形证明法的特例</a:t>
                </a:r>
                <a:r>
                  <a:rPr lang="en-US" altLang="zh-CN" sz="2400" dirty="0" smtClean="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721"/>
                </a:stretch>
              </a:blipFill>
            </p:spPr>
            <p:txBody>
              <a:bodyPr/>
              <a:lstStyle/>
              <a:p>
                <a:r>
                  <a:rPr lang="zh-CN" altLang="en-US">
                    <a:noFill/>
                  </a:rPr>
                  <a:t> </a:t>
                </a:r>
              </a:p>
            </p:txBody>
          </p:sp>
        </mc:Fallback>
      </mc:AlternateContent>
      <p:sp>
        <p:nvSpPr>
          <p:cNvPr id="7" name="日期占位符 6"/>
          <p:cNvSpPr>
            <a:spLocks noGrp="1"/>
          </p:cNvSpPr>
          <p:nvPr>
            <p:ph type="dt" sz="half" idx="10"/>
          </p:nvPr>
        </p:nvSpPr>
        <p:spPr/>
        <p:txBody>
          <a:bodyPr/>
          <a:lstStyle/>
          <a:p>
            <a:fld id="{0D995486-60DE-49A1-B012-01BDE86EE9C9}"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65</a:t>
            </a:fld>
            <a:endParaRPr lang="zh-CN" altLang="en-US" dirty="0"/>
          </a:p>
        </p:txBody>
      </p:sp>
    </p:spTree>
    <p:extLst>
      <p:ext uri="{BB962C8B-B14F-4D97-AF65-F5344CB8AC3E}">
        <p14:creationId xmlns:p14="http://schemas.microsoft.com/office/powerpoint/2010/main" val="356909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4.8.1 </a:t>
            </a:r>
            <a:r>
              <a:rPr lang="zh-CN" altLang="en-US" dirty="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zh-CN" altLang="en-US" dirty="0" smtClean="0"/>
                  <a:t>例</a:t>
                </a:r>
                <a:r>
                  <a:rPr lang="en-US" dirty="0" smtClean="0"/>
                  <a:t>: </a:t>
                </a:r>
                <a:r>
                  <a:rPr lang="zh-CN" altLang="en-US" dirty="0" smtClean="0"/>
                  <a:t>当</a:t>
                </a:r>
                <a14:m>
                  <m:oMath xmlns:m="http://schemas.openxmlformats.org/officeDocument/2006/math">
                    <m:r>
                      <a:rPr lang="en-US" altLang="zh-CN" i="1" dirty="0" smtClean="0">
                        <a:latin typeface="Cambria Math" panose="02040503050406030204" pitchFamily="18" charset="0"/>
                      </a:rPr>
                      <m:t>𝑎</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oMath>
                </a14:m>
                <a:r>
                  <a:rPr lang="zh-CN" altLang="en-US" dirty="0" smtClean="0"/>
                  <a:t>时</a:t>
                </a:r>
                <a:r>
                  <a:rPr lang="en-US" altLang="zh-CN" dirty="0" smtClean="0"/>
                  <a:t>, </a:t>
                </a:r>
                <a14:m>
                  <m:oMath xmlns:m="http://schemas.openxmlformats.org/officeDocument/2006/math">
                    <m:r>
                      <a:rPr lang="en-US" i="1" dirty="0" smtClean="0">
                        <a:latin typeface="Cambria Math" panose="02040503050406030204" pitchFamily="18" charset="0"/>
                      </a:rPr>
                      <m:t>𝑎</m:t>
                    </m:r>
                  </m:oMath>
                </a14:m>
                <a:r>
                  <a:rPr lang="en-US" dirty="0" err="1" smtClean="0">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smtClean="0">
                    <a:sym typeface="Symbol"/>
                  </a:rPr>
                  <a:t> = </a:t>
                </a:r>
                <a14:m>
                  <m:oMath xmlns:m="http://schemas.openxmlformats.org/officeDocument/2006/math">
                    <m:r>
                      <m:rPr>
                        <m:sty m:val="p"/>
                      </m:rPr>
                      <a:rPr lang="en-US" i="1" dirty="0" smtClean="0">
                        <a:latin typeface="Cambria Math" panose="02040503050406030204" pitchFamily="18" charset="0"/>
                        <a:sym typeface="Symbol"/>
                      </a:rPr>
                      <m:t>max</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oMath>
                </a14:m>
                <a:r>
                  <a:rPr lang="en-US" dirty="0" smtClean="0">
                    <a:sym typeface="Symbol"/>
                  </a:rPr>
                  <a:t>= </a:t>
                </a:r>
                <a14:m>
                  <m:oMath xmlns:m="http://schemas.openxmlformats.org/officeDocument/2006/math">
                    <m:r>
                      <a:rPr lang="en-US" i="1" dirty="0" smtClean="0">
                        <a:latin typeface="Cambria Math" panose="02040503050406030204" pitchFamily="18" charset="0"/>
                        <a:sym typeface="Symbol"/>
                      </a:rPr>
                      <m:t>𝑎</m:t>
                    </m:r>
                  </m:oMath>
                </a14:m>
                <a:r>
                  <a:rPr lang="en-US" altLang="zh-CN" dirty="0" smtClean="0">
                    <a:sym typeface="Symbol"/>
                  </a:rPr>
                  <a:t>, </a:t>
                </a:r>
                <a:r>
                  <a:rPr lang="zh-CN" altLang="en-US" dirty="0" smtClean="0">
                    <a:sym typeface="Symbol"/>
                  </a:rPr>
                  <a:t>否则</a:t>
                </a:r>
                <a14:m>
                  <m:oMath xmlns:m="http://schemas.openxmlformats.org/officeDocument/2006/math">
                    <m:r>
                      <a:rPr lang="en-US" i="1" dirty="0" smtClean="0">
                        <a:latin typeface="Cambria Math" panose="02040503050406030204" pitchFamily="18" charset="0"/>
                      </a:rPr>
                      <m:t>𝑎</m:t>
                    </m:r>
                  </m:oMath>
                </a14:m>
                <a:r>
                  <a:rPr lang="en-US" dirty="0" err="1" smtClean="0">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smtClean="0">
                    <a:sym typeface="Symbol"/>
                  </a:rPr>
                  <a:t> = </a:t>
                </a:r>
                <a14:m>
                  <m:oMath xmlns:m="http://schemas.openxmlformats.org/officeDocument/2006/math">
                    <m:r>
                      <m:rPr>
                        <m:sty m:val="p"/>
                      </m:rPr>
                      <a:rPr lang="en-US" i="1" dirty="0" smtClean="0">
                        <a:latin typeface="Cambria Math" panose="02040503050406030204" pitchFamily="18" charset="0"/>
                        <a:sym typeface="Symbol"/>
                      </a:rPr>
                      <m:t>max</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oMath>
                </a14:m>
                <a:r>
                  <a:rPr lang="en-US" dirty="0" smtClean="0">
                    <a:sym typeface="Symbol"/>
                  </a:rPr>
                  <a:t>= </a:t>
                </a:r>
                <a14:m>
                  <m:oMath xmlns:m="http://schemas.openxmlformats.org/officeDocument/2006/math">
                    <m:r>
                      <a:rPr lang="en-US" i="1" dirty="0" smtClean="0">
                        <a:latin typeface="Cambria Math" panose="02040503050406030204" pitchFamily="18" charset="0"/>
                        <a:sym typeface="Symbol"/>
                      </a:rPr>
                      <m:t>𝑏</m:t>
                    </m:r>
                  </m:oMath>
                </a14:m>
                <a:r>
                  <a:rPr lang="en-US" dirty="0" smtClean="0">
                    <a:sym typeface="Symbol"/>
                  </a:rPr>
                  <a:t>. </a:t>
                </a:r>
                <a:r>
                  <a:rPr lang="zh-CN" altLang="en-US" dirty="0" smtClean="0">
                    <a:sym typeface="Symbol"/>
                  </a:rPr>
                  <a:t>证明对于实数</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oMath>
                </a14:m>
                <a:r>
                  <a:rPr lang="en-US" altLang="zh-CN" dirty="0" smtClean="0">
                    <a:sym typeface="Symbol"/>
                  </a:rPr>
                  <a:t>,</a:t>
                </a:r>
                <a:r>
                  <a:rPr lang="en-US" dirty="0" smtClean="0">
                    <a:sym typeface="Symbol"/>
                  </a:rPr>
                  <a:t>(</a:t>
                </a:r>
                <a14:m>
                  <m:oMath xmlns:m="http://schemas.openxmlformats.org/officeDocument/2006/math">
                    <m:r>
                      <a:rPr lang="en-US" i="1" dirty="0" smtClean="0">
                        <a:latin typeface="Cambria Math" panose="02040503050406030204" pitchFamily="18" charset="0"/>
                        <a:sym typeface="Symbol"/>
                      </a:rPr>
                      <m:t>𝑎</m:t>
                    </m:r>
                  </m:oMath>
                </a14:m>
                <a:r>
                  <a:rPr lang="en-US" dirty="0" err="1" smtClean="0">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smtClean="0">
                    <a:sym typeface="Symbol"/>
                  </a:rPr>
                  <a:t>)@</a:t>
                </a:r>
                <a14:m>
                  <m:oMath xmlns:m="http://schemas.openxmlformats.org/officeDocument/2006/math">
                    <m:r>
                      <a:rPr lang="en-US" i="1" dirty="0" smtClean="0">
                        <a:latin typeface="Cambria Math" panose="02040503050406030204" pitchFamily="18" charset="0"/>
                        <a:sym typeface="Symbol"/>
                      </a:rPr>
                      <m:t>𝑐</m:t>
                    </m:r>
                  </m:oMath>
                </a14:m>
                <a:r>
                  <a:rPr lang="en-US" dirty="0" smtClean="0">
                    <a:sym typeface="Symbol"/>
                  </a:rPr>
                  <a:t> = </a:t>
                </a:r>
                <a14:m>
                  <m:oMath xmlns:m="http://schemas.openxmlformats.org/officeDocument/2006/math">
                    <m:r>
                      <a:rPr lang="en-US" i="1" dirty="0" smtClean="0">
                        <a:latin typeface="Cambria Math" panose="02040503050406030204" pitchFamily="18" charset="0"/>
                        <a:sym typeface="Symbol"/>
                      </a:rPr>
                      <m:t>𝑎</m:t>
                    </m:r>
                  </m:oMath>
                </a14:m>
                <a:r>
                  <a:rPr lang="en-US" dirty="0" smtClean="0">
                    <a:sym typeface="Symbol"/>
                  </a:rPr>
                  <a:t>@(</a:t>
                </a:r>
                <a14:m>
                  <m:oMath xmlns:m="http://schemas.openxmlformats.org/officeDocument/2006/math">
                    <m:r>
                      <a:rPr lang="en-US" i="1" dirty="0" smtClean="0">
                        <a:latin typeface="Cambria Math" panose="02040503050406030204" pitchFamily="18" charset="0"/>
                        <a:sym typeface="Symbol"/>
                      </a:rPr>
                      <m:t>𝑏</m:t>
                    </m:r>
                  </m:oMath>
                </a14:m>
                <a:r>
                  <a:rPr lang="en-US" dirty="0" err="1" smtClean="0">
                    <a:sym typeface="Symbol"/>
                  </a:rPr>
                  <a:t>@</a:t>
                </a:r>
                <a14:m>
                  <m:oMath xmlns:m="http://schemas.openxmlformats.org/officeDocument/2006/math">
                    <m:r>
                      <a:rPr lang="en-US" i="1" dirty="0" smtClean="0">
                        <a:latin typeface="Cambria Math" panose="02040503050406030204" pitchFamily="18" charset="0"/>
                        <a:sym typeface="Symbol"/>
                      </a:rPr>
                      <m:t>𝑐</m:t>
                    </m:r>
                  </m:oMath>
                </a14:m>
                <a:r>
                  <a:rPr lang="en-US" dirty="0" smtClean="0">
                    <a:sym typeface="Symbol"/>
                  </a:rPr>
                  <a:t>)</a:t>
                </a:r>
              </a:p>
              <a:p>
                <a:r>
                  <a:rPr lang="zh-CN" altLang="en-US" dirty="0" smtClean="0">
                    <a:sym typeface="Symbol"/>
                  </a:rPr>
                  <a:t>解</a:t>
                </a:r>
                <a:r>
                  <a:rPr lang="en-US" dirty="0" smtClean="0">
                    <a:sym typeface="Symbol"/>
                  </a:rPr>
                  <a:t>: </a:t>
                </a:r>
                <a:r>
                  <a:rPr lang="zh-CN" altLang="en-US" dirty="0" smtClean="0">
                    <a:sym typeface="Symbol"/>
                  </a:rPr>
                  <a:t>假设</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m:t>
                    </m:r>
                  </m:oMath>
                </a14:m>
                <a:r>
                  <a:rPr lang="zh-CN" altLang="en-US" dirty="0" smtClean="0">
                    <a:sym typeface="Symbol"/>
                  </a:rPr>
                  <a:t>是任意实数</a:t>
                </a:r>
                <a:r>
                  <a:rPr lang="en-US" altLang="zh-CN" dirty="0" smtClean="0">
                    <a:sym typeface="Symbol"/>
                  </a:rPr>
                  <a:t>, </a:t>
                </a:r>
                <a:r>
                  <a:rPr lang="zh-CN" altLang="en-US" dirty="0" smtClean="0">
                    <a:sym typeface="Symbol"/>
                  </a:rPr>
                  <a:t>那么以下</a:t>
                </a:r>
                <a:r>
                  <a:rPr lang="en-US" altLang="zh-CN" dirty="0" smtClean="0">
                    <a:sym typeface="Symbol"/>
                  </a:rPr>
                  <a:t>6</a:t>
                </a:r>
                <a:r>
                  <a:rPr lang="zh-CN" altLang="en-US" dirty="0" smtClean="0">
                    <a:sym typeface="Symbol"/>
                  </a:rPr>
                  <a:t>种场景中的一种将一定存在</a:t>
                </a:r>
                <a:r>
                  <a:rPr lang="en-US" altLang="zh-CN" dirty="0" smtClean="0">
                    <a:sym typeface="Symbol"/>
                  </a:rPr>
                  <a:t>.</a:t>
                </a:r>
                <a:endParaRPr lang="en-US" dirty="0" smtClean="0">
                  <a:sym typeface="Symbol"/>
                </a:endParaRPr>
              </a:p>
              <a:p>
                <a:pPr lvl="1"/>
                <a:r>
                  <a:rPr lang="en-US" dirty="0" smtClean="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𝑎</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endParaRPr lang="en-US" dirty="0">
                  <a:sym typeface="Symbol"/>
                </a:endParaRPr>
              </a:p>
              <a:p>
                <a:pPr lvl="1"/>
                <a14:m>
                  <m:oMath xmlns:m="http://schemas.openxmlformats.org/officeDocument/2006/math">
                    <m:r>
                      <a:rPr lang="en-US" i="1" dirty="0" smtClean="0">
                        <a:latin typeface="Cambria Math" panose="02040503050406030204" pitchFamily="18" charset="0"/>
                        <a:sym typeface="Symbol"/>
                      </a:rPr>
                      <m:t>	</m:t>
                    </m:r>
                    <m:r>
                      <a:rPr lang="en-US" i="1" dirty="0" smtClean="0">
                        <a:latin typeface="Cambria Math" panose="02040503050406030204" pitchFamily="18" charset="0"/>
                        <a:sym typeface="Symbol"/>
                      </a:rPr>
                      <m:t>𝑐</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m:t>
                    </m:r>
                  </m:oMath>
                </a14:m>
                <a:endParaRPr lang="en-US" dirty="0" smtClean="0">
                  <a:sym typeface="Symbol"/>
                </a:endParaRPr>
              </a:p>
              <a:p>
                <a:pPr lvl="1" algn="just"/>
                <a:r>
                  <a:rPr lang="zh-CN" altLang="en-US" dirty="0" smtClean="0">
                    <a:sym typeface="Symbol"/>
                  </a:rPr>
                  <a:t>场景</a:t>
                </a:r>
                <a:r>
                  <a:rPr lang="en-US" altLang="zh-CN" dirty="0">
                    <a:sym typeface="Symbol"/>
                  </a:rPr>
                  <a:t>1: </a:t>
                </a:r>
                <a14:m>
                  <m:oMath xmlns:m="http://schemas.openxmlformats.org/officeDocument/2006/math">
                    <m:r>
                      <a:rPr lang="en-US" altLang="zh-CN" i="1" dirty="0" smtClean="0">
                        <a:latin typeface="Cambria Math" panose="02040503050406030204" pitchFamily="18" charset="0"/>
                        <a:sym typeface="Symbol"/>
                      </a:rPr>
                      <m:t>𝑎</m:t>
                    </m:r>
                    <m:r>
                      <a:rPr lang="en-US" altLang="zh-CN" i="1" dirty="0" smtClean="0">
                        <a:latin typeface="Cambria Math" panose="02040503050406030204" pitchFamily="18" charset="0"/>
                        <a:sym typeface="Symbol"/>
                      </a:rPr>
                      <m:t> ≥ </m:t>
                    </m:r>
                    <m:r>
                      <a:rPr lang="en-US" altLang="zh-CN" i="1" dirty="0" smtClean="0">
                        <a:latin typeface="Cambria Math" panose="02040503050406030204" pitchFamily="18" charset="0"/>
                        <a:sym typeface="Symbol"/>
                      </a:rPr>
                      <m:t>𝑏</m:t>
                    </m:r>
                    <m:r>
                      <a:rPr lang="en-US" altLang="zh-CN" i="1" dirty="0" smtClean="0">
                        <a:latin typeface="Cambria Math" panose="02040503050406030204" pitchFamily="18" charset="0"/>
                        <a:sym typeface="Symbol"/>
                      </a:rPr>
                      <m:t> ≥ </m:t>
                    </m:r>
                    <m:r>
                      <a:rPr lang="en-US" altLang="zh-CN" i="1" dirty="0" smtClean="0">
                        <a:latin typeface="Cambria Math" panose="02040503050406030204" pitchFamily="18" charset="0"/>
                        <a:sym typeface="Symbol"/>
                      </a:rPr>
                      <m:t>𝑐</m:t>
                    </m:r>
                  </m:oMath>
                </a14:m>
                <a:r>
                  <a:rPr lang="zh-CN" altLang="en-US" dirty="0">
                    <a:sym typeface="Symbol"/>
                  </a:rPr>
                  <a:t>时</a:t>
                </a:r>
                <a:r>
                  <a:rPr lang="en-US" altLang="zh-CN" dirty="0">
                    <a:sym typeface="Symbol"/>
                  </a:rPr>
                  <a:t>, </a:t>
                </a:r>
                <a:r>
                  <a:rPr lang="zh-CN" altLang="en-US" dirty="0">
                    <a:sym typeface="Symbol"/>
                  </a:rPr>
                  <a:t>那么</a:t>
                </a:r>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err="1" smtClean="0">
                    <a:sym typeface="Symbol"/>
                  </a:rPr>
                  <a:t>@</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smtClean="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err="1" smtClean="0">
                    <a:sym typeface="Symbol"/>
                  </a:rPr>
                  <a:t>@</a:t>
                </a:r>
                <a14:m>
                  <m:oMath xmlns:m="http://schemas.openxmlformats.org/officeDocument/2006/math">
                    <m:r>
                      <a:rPr lang="en-US" altLang="zh-CN" i="1" dirty="0" smtClean="0">
                        <a:latin typeface="Cambria Math" panose="02040503050406030204" pitchFamily="18" charset="0"/>
                        <a:sym typeface="Symbol"/>
                      </a:rPr>
                      <m:t>𝑐</m:t>
                    </m:r>
                  </m:oMath>
                </a14:m>
                <a:r>
                  <a:rPr lang="en-US" altLang="zh-CN" dirty="0" smtClean="0">
                    <a:sym typeface="Symbol"/>
                  </a:rPr>
                  <a:t>=</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a:sym typeface="Symbol"/>
                  </a:rPr>
                  <a:t>, </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err="1" smtClean="0">
                    <a:sym typeface="Symbol"/>
                  </a:rPr>
                  <a:t>@</a:t>
                </a:r>
                <a14:m>
                  <m:oMath xmlns:m="http://schemas.openxmlformats.org/officeDocument/2006/math">
                    <m:r>
                      <a:rPr lang="en-US" altLang="zh-CN" i="1" dirty="0" smtClean="0">
                        <a:latin typeface="Cambria Math" panose="02040503050406030204" pitchFamily="18" charset="0"/>
                        <a:sym typeface="Symbol"/>
                      </a:rPr>
                      <m:t>𝑐</m:t>
                    </m:r>
                  </m:oMath>
                </a14:m>
                <a:r>
                  <a:rPr lang="en-US" altLang="zh-CN" dirty="0" smtClean="0">
                    <a:sym typeface="Symbol"/>
                  </a:rPr>
                  <a:t>=</a:t>
                </a:r>
                <a14:m>
                  <m:oMath xmlns:m="http://schemas.openxmlformats.org/officeDocument/2006/math">
                    <m:r>
                      <a:rPr lang="en-US" altLang="zh-CN" i="1" dirty="0" smtClean="0">
                        <a:latin typeface="Cambria Math" panose="02040503050406030204" pitchFamily="18" charset="0"/>
                        <a:sym typeface="Symbol"/>
                      </a:rPr>
                      <m:t>𝑏</m:t>
                    </m:r>
                  </m:oMath>
                </a14:m>
                <a:r>
                  <a:rPr lang="en-US" altLang="zh-CN" dirty="0">
                    <a:sym typeface="Symbol"/>
                  </a:rPr>
                  <a:t>. </a:t>
                </a:r>
                <a:r>
                  <a:rPr lang="zh-CN" altLang="en-US" dirty="0">
                    <a:sym typeface="Symbol"/>
                  </a:rPr>
                  <a:t>因此</a:t>
                </a:r>
                <a:r>
                  <a:rPr lang="en-US" altLang="zh-CN" dirty="0" smtClean="0">
                    <a:sym typeface="Symbol"/>
                  </a:rPr>
                  <a:t>, (</a:t>
                </a:r>
                <a14:m>
                  <m:oMath xmlns:m="http://schemas.openxmlformats.org/officeDocument/2006/math">
                    <m:r>
                      <a:rPr lang="en-US" altLang="zh-CN" i="1" dirty="0">
                        <a:latin typeface="Cambria Math" panose="02040503050406030204" pitchFamily="18" charset="0"/>
                        <a:sym typeface="Symbol"/>
                      </a:rPr>
                      <m:t>𝑎</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𝑏</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𝑐</m:t>
                    </m:r>
                  </m:oMath>
                </a14:m>
                <a:r>
                  <a:rPr lang="en-US" altLang="zh-CN" dirty="0">
                    <a:sym typeface="Symbol"/>
                  </a:rPr>
                  <a:t> = </a:t>
                </a:r>
                <a14:m>
                  <m:oMath xmlns:m="http://schemas.openxmlformats.org/officeDocument/2006/math">
                    <m:r>
                      <a:rPr lang="en-US" altLang="zh-CN" i="1" dirty="0">
                        <a:latin typeface="Cambria Math" panose="02040503050406030204" pitchFamily="18" charset="0"/>
                        <a:sym typeface="Symbol"/>
                      </a:rPr>
                      <m:t>𝑎</m:t>
                    </m:r>
                  </m:oMath>
                </a14:m>
                <a:r>
                  <a:rPr lang="en-US" altLang="zh-CN" dirty="0">
                    <a:sym typeface="Symbol"/>
                  </a:rPr>
                  <a:t>@(</a:t>
                </a:r>
                <a14:m>
                  <m:oMath xmlns:m="http://schemas.openxmlformats.org/officeDocument/2006/math">
                    <m:r>
                      <a:rPr lang="en-US" altLang="zh-CN" i="1" dirty="0">
                        <a:latin typeface="Cambria Math" panose="02040503050406030204" pitchFamily="18" charset="0"/>
                        <a:sym typeface="Symbol"/>
                      </a:rPr>
                      <m:t>𝑏</m:t>
                    </m:r>
                  </m:oMath>
                </a14:m>
                <a:r>
                  <a:rPr lang="en-US" altLang="zh-CN" dirty="0" err="1">
                    <a:sym typeface="Symbol"/>
                  </a:rPr>
                  <a:t>@</a:t>
                </a:r>
                <a14:m>
                  <m:oMath xmlns:m="http://schemas.openxmlformats.org/officeDocument/2006/math">
                    <m:r>
                      <a:rPr lang="en-US" altLang="zh-CN" i="1" dirty="0">
                        <a:latin typeface="Cambria Math" panose="02040503050406030204" pitchFamily="18" charset="0"/>
                        <a:sym typeface="Symbol"/>
                      </a:rPr>
                      <m:t>𝑐</m:t>
                    </m:r>
                  </m:oMath>
                </a14:m>
                <a:r>
                  <a:rPr lang="en-US" altLang="zh-CN" dirty="0" smtClean="0">
                    <a:sym typeface="Symbol"/>
                  </a:rPr>
                  <a:t>)</a:t>
                </a:r>
              </a:p>
              <a:p>
                <a:pPr lvl="1"/>
                <a:r>
                  <a:rPr lang="zh-CN" altLang="en-US" dirty="0" smtClean="0">
                    <a:sym typeface="Symbol"/>
                  </a:rPr>
                  <a:t>剩余</a:t>
                </a:r>
                <a:r>
                  <a:rPr lang="zh-CN" altLang="en-US" dirty="0">
                    <a:sym typeface="Symbol"/>
                  </a:rPr>
                  <a:t>的</a:t>
                </a:r>
                <a:r>
                  <a:rPr lang="zh-CN" altLang="en-US" dirty="0" smtClean="0">
                    <a:sym typeface="Symbol"/>
                  </a:rPr>
                  <a:t>其他</a:t>
                </a:r>
                <a:r>
                  <a:rPr lang="en-US" altLang="zh-CN" dirty="0" smtClean="0">
                    <a:sym typeface="Symbol"/>
                  </a:rPr>
                  <a:t>5</a:t>
                </a:r>
                <a:r>
                  <a:rPr lang="zh-CN" altLang="en-US" dirty="0" smtClean="0">
                    <a:sym typeface="Symbol"/>
                  </a:rPr>
                  <a:t>个场景</a:t>
                </a:r>
                <a:r>
                  <a:rPr lang="zh-CN" altLang="en-US" dirty="0">
                    <a:sym typeface="Symbol"/>
                  </a:rPr>
                  <a:t>下的证明类似</a:t>
                </a:r>
                <a:r>
                  <a:rPr lang="en-US" altLang="zh-CN" dirty="0">
                    <a:sym typeface="Symbol"/>
                  </a:rPr>
                  <a:t>, </a:t>
                </a:r>
                <a:r>
                  <a:rPr lang="zh-CN" altLang="en-US" dirty="0">
                    <a:sym typeface="Symbol"/>
                  </a:rPr>
                  <a:t>请同学们课后自行完成</a:t>
                </a:r>
                <a:r>
                  <a:rPr lang="en-US" altLang="zh-CN" dirty="0">
                    <a:sym typeface="Symbol"/>
                  </a:rPr>
                  <a:t>.</a:t>
                </a:r>
              </a:p>
              <a:p>
                <a:pPr lvl="1"/>
                <a:endParaRPr lang="en-US" dirty="0">
                  <a:sym typeface="Symbol"/>
                </a:endParaRPr>
              </a:p>
              <a:p>
                <a:endParaRPr lang="en-US" dirty="0" smtClean="0">
                  <a:sym typeface="Symbo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721"/>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D2CF6DC2-A890-42A9-95B0-31A84D784934}"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66</a:t>
            </a:fld>
            <a:endParaRPr lang="zh-CN" altLang="en-US" dirty="0"/>
          </a:p>
        </p:txBody>
      </p:sp>
    </p:spTree>
    <p:extLst>
      <p:ext uri="{BB962C8B-B14F-4D97-AF65-F5344CB8AC3E}">
        <p14:creationId xmlns:p14="http://schemas.microsoft.com/office/powerpoint/2010/main" val="297648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down)">
                                      <p:cBhvr>
                                        <p:cTn id="22" dur="500"/>
                                        <p:tgtEl>
                                          <p:spTgt spid="3">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wipe(down)">
                                      <p:cBhvr>
                                        <p:cTn id="25" dur="500"/>
                                        <p:tgtEl>
                                          <p:spTgt spid="3">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wipe(down)">
                                      <p:cBhvr>
                                        <p:cTn id="28" dur="500"/>
                                        <p:tgtEl>
                                          <p:spTgt spid="3">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wipe(down)">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4.8.1 </a:t>
            </a:r>
            <a:r>
              <a:rPr lang="zh-CN" altLang="en-US" dirty="0"/>
              <a:t>分情形证明法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zh-CN" altLang="en-US" dirty="0" smtClean="0"/>
                  <a:t>例</a:t>
                </a:r>
                <a:r>
                  <a:rPr lang="en-US" altLang="zh-CN" dirty="0" smtClean="0"/>
                  <a:t>: </a:t>
                </a:r>
                <a:r>
                  <a:rPr lang="zh-CN" altLang="en-US" dirty="0" smtClean="0"/>
                  <a:t>证明对于整数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𝑦</m:t>
                    </m:r>
                  </m:oMath>
                </a14:m>
                <a:r>
                  <a:rPr lang="en-US" altLang="zh-CN" dirty="0" smtClean="0"/>
                  <a:t>, </a:t>
                </a:r>
                <a:r>
                  <a:rPr lang="zh-CN" altLang="en-US" dirty="0" smtClean="0"/>
                  <a:t>如果</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zh-CN" altLang="en-US" dirty="0" smtClean="0"/>
                  <a:t>和</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oMath>
                </a14:m>
                <a:r>
                  <a:rPr lang="zh-CN" altLang="en-US" dirty="0" smtClean="0"/>
                  <a:t>都是偶数</a:t>
                </a:r>
                <a:r>
                  <a:rPr lang="en-US" altLang="zh-CN" dirty="0" smtClean="0"/>
                  <a:t>, </a:t>
                </a:r>
                <a:r>
                  <a:rPr lang="zh-CN" altLang="en-US" dirty="0" smtClean="0"/>
                  <a:t>那么</a:t>
                </a:r>
                <a14:m>
                  <m:oMath xmlns:m="http://schemas.openxmlformats.org/officeDocument/2006/math">
                    <m:r>
                      <a:rPr lang="en-US" i="1" dirty="0" smtClean="0">
                        <a:latin typeface="Cambria Math" panose="02040503050406030204" pitchFamily="18" charset="0"/>
                      </a:rPr>
                      <m:t>𝑥</m:t>
                    </m:r>
                  </m:oMath>
                </a14:m>
                <a:r>
                  <a:rPr lang="zh-CN" altLang="en-US" dirty="0" smtClean="0"/>
                  <a:t>和</a:t>
                </a:r>
                <a14:m>
                  <m:oMath xmlns:m="http://schemas.openxmlformats.org/officeDocument/2006/math">
                    <m:r>
                      <a:rPr lang="en-US" i="1" dirty="0" smtClean="0">
                        <a:latin typeface="Cambria Math" panose="02040503050406030204" pitchFamily="18" charset="0"/>
                      </a:rPr>
                      <m:t>𝑦</m:t>
                    </m:r>
                  </m:oMath>
                </a14:m>
                <a:r>
                  <a:rPr lang="zh-CN" altLang="en-US" dirty="0" smtClean="0"/>
                  <a:t>都是偶数</a:t>
                </a:r>
                <a:r>
                  <a:rPr lang="en-US" dirty="0" smtClean="0"/>
                  <a:t>.</a:t>
                </a:r>
              </a:p>
              <a:p>
                <a:r>
                  <a:rPr lang="zh-CN" altLang="en-US" dirty="0" smtClean="0"/>
                  <a:t>解</a:t>
                </a:r>
                <a:r>
                  <a:rPr lang="en-US" dirty="0" smtClean="0"/>
                  <a:t>: </a:t>
                </a:r>
                <a:r>
                  <a:rPr lang="zh-CN" altLang="en-US" dirty="0" smtClean="0"/>
                  <a:t>采用归谬证明法</a:t>
                </a:r>
                <a:r>
                  <a:rPr lang="en-US" dirty="0" smtClean="0"/>
                  <a:t>. </a:t>
                </a:r>
                <a:r>
                  <a:rPr lang="zh-CN" altLang="en-US" dirty="0" smtClean="0"/>
                  <a:t>假设前提成立</a:t>
                </a:r>
                <a:r>
                  <a:rPr lang="en-US" altLang="zh-CN" dirty="0" smtClean="0"/>
                  <a:t>, </a:t>
                </a:r>
                <a:r>
                  <a:rPr lang="zh-CN" altLang="en-US" dirty="0" smtClean="0"/>
                  <a:t>结论不成立</a:t>
                </a:r>
                <a:r>
                  <a:rPr lang="en-US" altLang="zh-CN" dirty="0" smtClean="0"/>
                  <a:t>. </a:t>
                </a:r>
                <a:r>
                  <a:rPr lang="zh-CN" altLang="en-US" dirty="0" smtClean="0"/>
                  <a:t>亦即</a:t>
                </a:r>
                <a14:m>
                  <m:oMath xmlns:m="http://schemas.openxmlformats.org/officeDocument/2006/math">
                    <m:r>
                      <a:rPr lang="en-US" altLang="zh-CN" i="1" dirty="0" smtClean="0">
                        <a:latin typeface="Cambria Math" panose="02040503050406030204" pitchFamily="18" charset="0"/>
                      </a:rPr>
                      <m:t>𝑥</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𝑦</m:t>
                    </m:r>
                  </m:oMath>
                </a14:m>
                <a:r>
                  <a:rPr lang="zh-CN" altLang="en-US" dirty="0" smtClean="0"/>
                  <a:t>不都是偶数</a:t>
                </a:r>
                <a:r>
                  <a:rPr lang="en-US" altLang="zh-CN" dirty="0" smtClean="0"/>
                  <a:t>(</a:t>
                </a:r>
                <a:r>
                  <a:rPr lang="zh-CN" altLang="en-US" dirty="0" smtClean="0"/>
                  <a:t>也就是说</a:t>
                </a:r>
                <a:r>
                  <a:rPr lang="en-US" altLang="zh-CN" dirty="0" smtClean="0"/>
                  <a:t>, </a:t>
                </a:r>
                <a:r>
                  <a:rPr lang="zh-CN" altLang="en-US" dirty="0" smtClean="0"/>
                  <a:t>其中一个或者两个都是奇数</a:t>
                </a:r>
                <a:r>
                  <a:rPr lang="en-US" altLang="zh-CN" dirty="0" smtClean="0"/>
                  <a:t>), </a:t>
                </a:r>
                <a:r>
                  <a:rPr lang="zh-CN" altLang="en-US" dirty="0" smtClean="0"/>
                  <a:t>为了不失一般性</a:t>
                </a:r>
                <a:r>
                  <a:rPr lang="en-US" altLang="zh-CN" dirty="0" smtClean="0"/>
                  <a:t>, </a:t>
                </a:r>
                <a:r>
                  <a:rPr lang="zh-CN" altLang="en-US" dirty="0" smtClean="0"/>
                  <a:t>我们假设</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是奇数</a:t>
                </a:r>
                <a:r>
                  <a:rPr lang="en-US" dirty="0" smtClean="0"/>
                  <a:t>. </a:t>
                </a:r>
                <a:r>
                  <a:rPr lang="zh-CN" altLang="en-US" dirty="0" smtClean="0"/>
                  <a:t>那么对于整数</a:t>
                </a:r>
                <a14:m>
                  <m:oMath xmlns:m="http://schemas.openxmlformats.org/officeDocument/2006/math">
                    <m:r>
                      <a:rPr lang="en-US" altLang="zh-CN" b="0" i="1" dirty="0" smtClean="0">
                        <a:latin typeface="Cambria Math" panose="02040503050406030204" pitchFamily="18" charset="0"/>
                      </a:rPr>
                      <m:t>𝑚</m:t>
                    </m:r>
                  </m:oMath>
                </a14:m>
                <a:r>
                  <a:rPr lang="en-US" altLang="zh-CN" dirty="0" smtClean="0"/>
                  <a:t>,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+1</m:t>
                    </m:r>
                  </m:oMath>
                </a14:m>
                <a:r>
                  <a:rPr lang="en-US" dirty="0" smtClean="0"/>
                  <a:t>. </a:t>
                </a:r>
              </a:p>
              <a:p>
                <a:pPr lvl="1">
                  <a:lnSpc>
                    <a:spcPct val="100000"/>
                  </a:lnSpc>
                </a:pPr>
                <a:r>
                  <a:rPr lang="zh-CN" altLang="en-US" dirty="0" smtClean="0"/>
                  <a:t>场景</a:t>
                </a:r>
                <a:r>
                  <a:rPr lang="en-US" altLang="zh-CN" dirty="0" smtClean="0"/>
                  <a:t>1</a:t>
                </a:r>
                <a:r>
                  <a:rPr lang="en-US" dirty="0" smtClean="0"/>
                  <a:t>: </a:t>
                </a:r>
                <a14:m>
                  <m:oMath xmlns:m="http://schemas.openxmlformats.org/officeDocument/2006/math">
                    <m:r>
                      <a:rPr lang="en-US" i="1" dirty="0" smtClean="0">
                        <a:latin typeface="Cambria Math" panose="02040503050406030204" pitchFamily="18" charset="0"/>
                      </a:rPr>
                      <m:t>𝑦</m:t>
                    </m:r>
                  </m:oMath>
                </a14:m>
                <a:r>
                  <a:rPr lang="zh-CN" altLang="en-US" dirty="0" smtClean="0"/>
                  <a:t>是偶数</a:t>
                </a:r>
                <a:r>
                  <a:rPr lang="en-US" dirty="0" smtClean="0"/>
                  <a:t>. </a:t>
                </a:r>
                <a:r>
                  <a:rPr lang="zh-CN" altLang="en-US" dirty="0" smtClean="0"/>
                  <a:t>那么对于整数</a:t>
                </a:r>
                <a14:m>
                  <m:oMath xmlns:m="http://schemas.openxmlformats.org/officeDocument/2006/math">
                    <m:r>
                      <a:rPr lang="en-US" altLang="zh-CN" i="1" dirty="0" smtClean="0">
                        <a:latin typeface="Cambria Math" panose="02040503050406030204" pitchFamily="18" charset="0"/>
                      </a:rPr>
                      <m:t>𝑛</m:t>
                    </m:r>
                  </m:oMath>
                </a14:m>
                <a:r>
                  <a:rPr lang="en-US" altLang="zh-CN" dirty="0" smtClean="0"/>
                  <a:t>,</a:t>
                </a:r>
                <a:r>
                  <a:rPr lang="en-US" dirty="0" smtClean="0"/>
                  <a:t>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𝑛</m:t>
                    </m:r>
                  </m:oMath>
                </a14:m>
                <a:r>
                  <a:rPr lang="en-US" dirty="0" smtClean="0"/>
                  <a:t>, </a:t>
                </a:r>
                <a:r>
                  <a:rPr lang="zh-CN" altLang="en-US" dirty="0" smtClean="0"/>
                  <a:t>那么</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 + 1) + 2</m:t>
                    </m:r>
                    <m:r>
                      <a:rPr lang="en-US" i="1" dirty="0" smtClean="0">
                        <a:latin typeface="Cambria Math" panose="02040503050406030204" pitchFamily="18" charset="0"/>
                      </a:rPr>
                      <m:t>𝑛</m:t>
                    </m:r>
                    <m:r>
                      <a:rPr lang="en-US" i="1" dirty="0" smtClean="0">
                        <a:latin typeface="Cambria Math" panose="02040503050406030204" pitchFamily="18" charset="0"/>
                      </a:rPr>
                      <m:t> = 2(</m:t>
                    </m:r>
                    <m:r>
                      <a:rPr lang="en-US" i="1" dirty="0" smtClean="0">
                        <a:latin typeface="Cambria Math" panose="02040503050406030204" pitchFamily="18" charset="0"/>
                      </a:rPr>
                      <m:t>𝑚</m:t>
                    </m:r>
                    <m:r>
                      <a:rPr lang="en-US" i="1" dirty="0" smtClean="0">
                        <a:latin typeface="Cambria Math" panose="02040503050406030204" pitchFamily="18" charset="0"/>
                      </a:rPr>
                      <m:t> + </m:t>
                    </m:r>
                    <m:r>
                      <a:rPr lang="en-US" i="1" dirty="0" smtClean="0">
                        <a:latin typeface="Cambria Math" panose="02040503050406030204" pitchFamily="18" charset="0"/>
                      </a:rPr>
                      <m:t>𝑛</m:t>
                    </m:r>
                    <m:r>
                      <a:rPr lang="en-US" i="1" dirty="0" smtClean="0">
                        <a:latin typeface="Cambria Math" panose="02040503050406030204" pitchFamily="18" charset="0"/>
                      </a:rPr>
                      <m:t>) + 1 </m:t>
                    </m:r>
                  </m:oMath>
                </a14:m>
                <a:r>
                  <a:rPr lang="zh-CN" altLang="en-US" dirty="0" smtClean="0"/>
                  <a:t>是奇数</a:t>
                </a:r>
                <a:r>
                  <a:rPr lang="en-US" dirty="0" smtClean="0"/>
                  <a:t>. </a:t>
                </a:r>
                <a:r>
                  <a:rPr lang="zh-CN" altLang="en-US" dirty="0" smtClean="0"/>
                  <a:t>和前提矛盾</a:t>
                </a:r>
                <a:r>
                  <a:rPr lang="en-US" altLang="zh-CN" dirty="0" smtClean="0"/>
                  <a:t>, </a:t>
                </a:r>
                <a:r>
                  <a:rPr lang="zh-CN" altLang="en-US" dirty="0" smtClean="0"/>
                  <a:t>所以</a:t>
                </a:r>
                <a14:m>
                  <m:oMath xmlns:m="http://schemas.openxmlformats.org/officeDocument/2006/math">
                    <m:r>
                      <a:rPr lang="en-US" altLang="zh-CN" i="1" dirty="0" smtClean="0">
                        <a:latin typeface="Cambria Math" panose="02040503050406030204" pitchFamily="18" charset="0"/>
                      </a:rPr>
                      <m:t>𝑥</m:t>
                    </m:r>
                  </m:oMath>
                </a14:m>
                <a:r>
                  <a:rPr lang="zh-CN" altLang="en-US" dirty="0" smtClean="0"/>
                  <a:t>奇数和</a:t>
                </a:r>
                <a14:m>
                  <m:oMath xmlns:m="http://schemas.openxmlformats.org/officeDocument/2006/math">
                    <m:r>
                      <a:rPr lang="en-US" altLang="zh-CN" i="1" dirty="0" smtClean="0">
                        <a:latin typeface="Cambria Math" panose="02040503050406030204" pitchFamily="18" charset="0"/>
                      </a:rPr>
                      <m:t>𝑦</m:t>
                    </m:r>
                  </m:oMath>
                </a14:m>
                <a:r>
                  <a:rPr lang="zh-CN" altLang="en-US" dirty="0" smtClean="0"/>
                  <a:t>偶数不成立</a:t>
                </a:r>
                <a:r>
                  <a:rPr lang="en-US" altLang="zh-CN" dirty="0" smtClean="0"/>
                  <a:t>. </a:t>
                </a:r>
                <a:endParaRPr lang="en-US" dirty="0" smtClean="0"/>
              </a:p>
              <a:p>
                <a:pPr lvl="1">
                  <a:lnSpc>
                    <a:spcPct val="100000"/>
                  </a:lnSpc>
                </a:pPr>
                <a:r>
                  <a:rPr lang="zh-CN" altLang="en-US" dirty="0" smtClean="0"/>
                  <a:t>场景</a:t>
                </a:r>
                <a:r>
                  <a:rPr lang="en-US" altLang="zh-CN" dirty="0" smtClean="0"/>
                  <a:t>2</a:t>
                </a:r>
                <a:r>
                  <a:rPr lang="en-US" dirty="0" smtClean="0"/>
                  <a:t>: </a:t>
                </a:r>
                <a14:m>
                  <m:oMath xmlns:m="http://schemas.openxmlformats.org/officeDocument/2006/math">
                    <m:r>
                      <a:rPr lang="en-US" i="1" dirty="0" smtClean="0">
                        <a:latin typeface="Cambria Math" panose="02040503050406030204" pitchFamily="18" charset="0"/>
                      </a:rPr>
                      <m:t>𝑦</m:t>
                    </m:r>
                  </m:oMath>
                </a14:m>
                <a:r>
                  <a:rPr lang="zh-CN" altLang="en-US" dirty="0" smtClean="0"/>
                  <a:t>是奇数</a:t>
                </a:r>
                <a:r>
                  <a:rPr lang="en-US" altLang="zh-CN" dirty="0" smtClean="0"/>
                  <a:t>. </a:t>
                </a:r>
                <a:r>
                  <a:rPr lang="zh-CN" altLang="en-US" dirty="0" smtClean="0"/>
                  <a:t>那么对于整数</a:t>
                </a:r>
                <a14:m>
                  <m:oMath xmlns:m="http://schemas.openxmlformats.org/officeDocument/2006/math">
                    <m:r>
                      <a:rPr lang="en-US" altLang="zh-CN" i="1" dirty="0" smtClean="0">
                        <a:latin typeface="Cambria Math" panose="02040503050406030204" pitchFamily="18" charset="0"/>
                      </a:rPr>
                      <m:t>𝑛</m:t>
                    </m:r>
                  </m:oMath>
                </a14:m>
                <a:r>
                  <a:rPr lang="en-US" altLang="zh-CN" dirty="0" err="1" smtClean="0"/>
                  <a:t>,</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𝑛</m:t>
                    </m:r>
                    <m:r>
                      <a:rPr lang="en-US" i="1" dirty="0" smtClean="0">
                        <a:latin typeface="Cambria Math" panose="02040503050406030204" pitchFamily="18" charset="0"/>
                      </a:rPr>
                      <m:t> + 1</m:t>
                    </m:r>
                  </m:oMath>
                </a14:m>
                <a:r>
                  <a:rPr lang="en-US" dirty="0" smtClean="0"/>
                  <a:t>, </a:t>
                </a:r>
                <a:r>
                  <a:rPr lang="zh-CN" altLang="en-US" dirty="0" smtClean="0"/>
                  <a:t>因此</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=(2</m:t>
                    </m:r>
                    <m:r>
                      <a:rPr lang="en-US" i="1" dirty="0" smtClean="0">
                        <a:latin typeface="Cambria Math" panose="02040503050406030204" pitchFamily="18" charset="0"/>
                      </a:rPr>
                      <m:t>𝑚</m:t>
                    </m:r>
                    <m:r>
                      <a:rPr lang="en-US" i="1" dirty="0" smtClean="0">
                        <a:latin typeface="Cambria Math" panose="02040503050406030204" pitchFamily="18" charset="0"/>
                      </a:rPr>
                      <m:t>+1)(2</m:t>
                    </m:r>
                    <m:r>
                      <a:rPr lang="en-US" i="1" dirty="0" smtClean="0">
                        <a:latin typeface="Cambria Math" panose="02040503050406030204" pitchFamily="18" charset="0"/>
                      </a:rPr>
                      <m:t>𝑛</m:t>
                    </m:r>
                    <m:r>
                      <a:rPr lang="en-US" i="1" dirty="0" smtClean="0">
                        <a:latin typeface="Cambria Math" panose="02040503050406030204" pitchFamily="18" charset="0"/>
                      </a:rPr>
                      <m:t>+1)= 2(2</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zh-CN" altLang="en-US" dirty="0" smtClean="0"/>
                  <a:t>是奇数</a:t>
                </a:r>
                <a:r>
                  <a:rPr lang="en-US" dirty="0" smtClean="0"/>
                  <a:t>. </a:t>
                </a:r>
                <a:r>
                  <a:rPr lang="zh-CN" altLang="en-US" dirty="0" smtClean="0"/>
                  <a:t>和</a:t>
                </a:r>
                <a:r>
                  <a:rPr lang="zh-CN" altLang="en-US" dirty="0"/>
                  <a:t>前提矛盾</a:t>
                </a:r>
                <a:r>
                  <a:rPr lang="en-US" altLang="zh-CN" dirty="0"/>
                  <a:t>, </a:t>
                </a:r>
                <a:r>
                  <a:rPr lang="zh-CN" altLang="en-US" dirty="0"/>
                  <a:t>所以</a:t>
                </a:r>
                <a14:m>
                  <m:oMath xmlns:m="http://schemas.openxmlformats.org/officeDocument/2006/math">
                    <m:r>
                      <a:rPr lang="en-US" altLang="zh-CN" i="1" dirty="0" smtClean="0">
                        <a:latin typeface="Cambria Math" panose="02040503050406030204" pitchFamily="18" charset="0"/>
                      </a:rPr>
                      <m:t>𝑥</m:t>
                    </m:r>
                  </m:oMath>
                </a14:m>
                <a:r>
                  <a:rPr lang="zh-CN" altLang="en-US" dirty="0"/>
                  <a:t>奇数和</a:t>
                </a:r>
                <a14:m>
                  <m:oMath xmlns:m="http://schemas.openxmlformats.org/officeDocument/2006/math">
                    <m:r>
                      <a:rPr lang="en-US" altLang="zh-CN" i="1" dirty="0" smtClean="0">
                        <a:latin typeface="Cambria Math" panose="02040503050406030204" pitchFamily="18" charset="0"/>
                      </a:rPr>
                      <m:t>𝑦</m:t>
                    </m:r>
                  </m:oMath>
                </a14:m>
                <a:r>
                  <a:rPr lang="zh-CN" altLang="en-US" dirty="0" smtClean="0"/>
                  <a:t>奇数不</a:t>
                </a:r>
                <a:r>
                  <a:rPr lang="zh-CN" altLang="en-US" dirty="0"/>
                  <a:t>成立</a:t>
                </a:r>
                <a:r>
                  <a:rPr lang="en-US" altLang="zh-CN" dirty="0" smtClean="0"/>
                  <a:t>.</a:t>
                </a:r>
              </a:p>
              <a:p>
                <a:pPr lvl="1">
                  <a:lnSpc>
                    <a:spcPct val="100000"/>
                  </a:lnSpc>
                </a:pPr>
                <a:r>
                  <a:rPr lang="zh-CN" altLang="en-US" dirty="0" smtClean="0"/>
                  <a:t>综上所述</a:t>
                </a:r>
                <a:r>
                  <a:rPr lang="en-US" altLang="zh-CN" dirty="0" smtClean="0"/>
                  <a:t>, </a:t>
                </a:r>
                <a:r>
                  <a:rPr lang="zh-CN" altLang="en-US" dirty="0" smtClean="0"/>
                  <a:t>得证</a:t>
                </a:r>
                <a:r>
                  <a:rPr lang="en-US" altLang="zh-CN" dirty="0" smtClean="0"/>
                  <a:t>. </a:t>
                </a:r>
              </a:p>
              <a:p>
                <a:pPr lvl="1">
                  <a:lnSpc>
                    <a:spcPct val="100000"/>
                  </a:lnSpc>
                </a:pPr>
                <a:r>
                  <a:rPr lang="en-US" altLang="zh-CN" dirty="0" smtClean="0"/>
                  <a:t>(</a:t>
                </a:r>
                <a:r>
                  <a:rPr lang="zh-CN" altLang="en-US" dirty="0" smtClean="0"/>
                  <a:t>备注</a:t>
                </a:r>
                <a:r>
                  <a:rPr lang="en-US" altLang="zh-CN" dirty="0" smtClean="0"/>
                  <a:t>:</a:t>
                </a:r>
                <a:r>
                  <a:rPr lang="zh-CN" altLang="en-US" dirty="0" smtClean="0"/>
                  <a:t>上例中仅考虑了</a:t>
                </a:r>
                <a14:m>
                  <m:oMath xmlns:m="http://schemas.openxmlformats.org/officeDocument/2006/math">
                    <m:r>
                      <a:rPr lang="en-US" altLang="zh-CN" i="1" dirty="0" smtClean="0">
                        <a:latin typeface="Cambria Math" panose="02040503050406030204" pitchFamily="18" charset="0"/>
                      </a:rPr>
                      <m:t>𝑥</m:t>
                    </m:r>
                  </m:oMath>
                </a14:m>
                <a:r>
                  <a:rPr lang="zh-CN" altLang="en-US" dirty="0" smtClean="0"/>
                  <a:t>为奇数的情况</a:t>
                </a:r>
                <a:r>
                  <a:rPr lang="en-US" altLang="zh-CN" dirty="0" smtClean="0"/>
                  <a:t>. </a:t>
                </a:r>
                <a:r>
                  <a:rPr lang="zh-CN" altLang="en-US" dirty="0" smtClean="0"/>
                  <a:t>这是因为</a:t>
                </a:r>
                <a14:m>
                  <m:oMath xmlns:m="http://schemas.openxmlformats.org/officeDocument/2006/math">
                    <m:r>
                      <a:rPr lang="en-US" altLang="zh-CN" i="1" dirty="0" smtClean="0">
                        <a:latin typeface="Cambria Math" panose="02040503050406030204" pitchFamily="18" charset="0"/>
                      </a:rPr>
                      <m:t>𝑦</m:t>
                    </m:r>
                  </m:oMath>
                </a14:m>
                <a:r>
                  <a:rPr lang="zh-CN" altLang="en-US" dirty="0" smtClean="0"/>
                  <a:t>为奇数的情况也是类似地</a:t>
                </a:r>
                <a:r>
                  <a:rPr lang="en-US"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2053"/>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9A6AFDB0-CC59-4A8F-8905-08382818B200}"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67</a:t>
            </a:fld>
            <a:endParaRPr lang="zh-CN" altLang="en-US" dirty="0"/>
          </a:p>
        </p:txBody>
      </p:sp>
    </p:spTree>
    <p:extLst>
      <p:ext uri="{BB962C8B-B14F-4D97-AF65-F5344CB8AC3E}">
        <p14:creationId xmlns:p14="http://schemas.microsoft.com/office/powerpoint/2010/main" val="214473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57200" y="1088823"/>
            <a:ext cx="11277599" cy="19591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4.8.2 </a:t>
            </a:r>
            <a:r>
              <a:rPr lang="zh-CN" altLang="en-US" dirty="0" smtClean="0"/>
              <a:t>存在性证明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为了证明形如</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𝑥𝑃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的命题</a:t>
                </a:r>
                <a:r>
                  <a:rPr lang="en-US" altLang="zh-CN" dirty="0" smtClean="0"/>
                  <a:t>, </a:t>
                </a:r>
                <a:r>
                  <a:rPr lang="zh-CN" altLang="en-US" b="1" dirty="0" smtClean="0">
                    <a:solidFill>
                      <a:srgbClr val="C00000"/>
                    </a:solidFill>
                  </a:rPr>
                  <a:t>存在性证明</a:t>
                </a:r>
                <a:r>
                  <a:rPr lang="zh-CN" altLang="en-US" dirty="0" smtClean="0"/>
                  <a:t>将</a:t>
                </a:r>
                <a:r>
                  <a:rPr lang="en-US" altLang="zh-CN" dirty="0" smtClean="0"/>
                  <a:t>:</a:t>
                </a:r>
                <a:endParaRPr lang="en-US" dirty="0" smtClean="0"/>
              </a:p>
              <a:p>
                <a:pPr lvl="1"/>
                <a:r>
                  <a:rPr lang="zh-CN" altLang="en-US" dirty="0" smtClean="0"/>
                  <a:t>找到一个显式值</a:t>
                </a:r>
                <a14:m>
                  <m:oMath xmlns:m="http://schemas.openxmlformats.org/officeDocument/2006/math">
                    <m:r>
                      <a:rPr lang="en-US" altLang="zh-CN" i="1" dirty="0" smtClean="0">
                        <a:latin typeface="Cambria Math" panose="02040503050406030204" pitchFamily="18" charset="0"/>
                      </a:rPr>
                      <m:t>𝑐</m:t>
                    </m:r>
                  </m:oMath>
                </a14:m>
                <a:r>
                  <a:rPr lang="en-US" altLang="zh-CN" dirty="0" smtClean="0"/>
                  <a:t>,</a:t>
                </a:r>
                <a:r>
                  <a:rPr lang="zh-CN" altLang="en-US" dirty="0" smtClean="0"/>
                  <a:t>使得</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𝑐</m:t>
                    </m:r>
                    <m:r>
                      <a:rPr lang="en-US" i="1" dirty="0" smtClean="0">
                        <a:latin typeface="Cambria Math" panose="02040503050406030204" pitchFamily="18" charset="0"/>
                      </a:rPr>
                      <m:t>)</m:t>
                    </m:r>
                  </m:oMath>
                </a14:m>
                <a:r>
                  <a:rPr lang="zh-CN" altLang="en-US" dirty="0" smtClean="0"/>
                  <a:t>为真</a:t>
                </a:r>
                <a:r>
                  <a:rPr lang="en-US" dirty="0" smtClean="0"/>
                  <a:t>.</a:t>
                </a:r>
              </a:p>
              <a:p>
                <a:pPr lvl="1"/>
                <a:r>
                  <a:rPr lang="zh-CN" altLang="en-US" dirty="0" smtClean="0"/>
                  <a:t>那么</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smtClean="0"/>
                  <a:t>为真</a:t>
                </a:r>
                <a:r>
                  <a:rPr lang="en-US" altLang="zh-CN" dirty="0" smtClean="0"/>
                  <a:t>(</a:t>
                </a:r>
                <a:r>
                  <a:rPr lang="zh-CN" altLang="en-US" dirty="0"/>
                  <a:t>量化命题的推理</a:t>
                </a:r>
                <a:r>
                  <a:rPr lang="zh-CN" altLang="en-US" dirty="0" smtClean="0"/>
                  <a:t>规则之存在实例</a:t>
                </a:r>
                <a:r>
                  <a:rPr lang="en-US" dirty="0" smtClean="0"/>
                  <a:t>).</a:t>
                </a:r>
              </a:p>
              <a:p>
                <a:pPr marL="393192" lvl="1" indent="0">
                  <a:buNone/>
                </a:pPr>
                <a:r>
                  <a:rPr lang="en-US" altLang="zh-CN" dirty="0" smtClean="0"/>
                  <a:t>(</a:t>
                </a:r>
                <a:r>
                  <a:rPr lang="zh-CN" altLang="en-US" dirty="0" smtClean="0"/>
                  <a:t>备注</a:t>
                </a:r>
                <a:r>
                  <a:rPr lang="en-US" altLang="zh-CN" dirty="0" smtClean="0"/>
                  <a:t>:</a:t>
                </a:r>
                <a:r>
                  <a:rPr lang="zh-CN" altLang="en-US" dirty="0" smtClean="0"/>
                  <a:t>这样的存在性证明称为</a:t>
                </a:r>
                <a:r>
                  <a:rPr lang="zh-CN" altLang="en-US" b="1" dirty="0" smtClean="0"/>
                  <a:t>构造性的</a:t>
                </a:r>
                <a:r>
                  <a:rPr lang="en-US" altLang="zh-CN" dirty="0" smtClean="0"/>
                  <a:t>)</a:t>
                </a:r>
                <a:endParaRPr lang="en-US" dirty="0" smtClean="0"/>
              </a:p>
              <a:p>
                <a:endParaRPr lang="en-US" altLang="zh-CN" dirty="0" smtClean="0"/>
              </a:p>
              <a:p>
                <a:pPr algn="just"/>
                <a:r>
                  <a:rPr lang="zh-CN" altLang="en-US" dirty="0" smtClean="0"/>
                  <a:t>例</a:t>
                </a:r>
                <a:r>
                  <a:rPr lang="en-US" altLang="zh-CN" dirty="0" smtClean="0"/>
                  <a:t>:</a:t>
                </a:r>
                <a:r>
                  <a:rPr lang="zh-CN" altLang="en-US" dirty="0" smtClean="0"/>
                  <a:t>证明存在一个正整数</a:t>
                </a:r>
                <a:r>
                  <a:rPr lang="en-US" altLang="zh-CN" dirty="0" smtClean="0"/>
                  <a:t>, </a:t>
                </a:r>
                <a:r>
                  <a:rPr lang="zh-CN" altLang="en-US" dirty="0" smtClean="0"/>
                  <a:t>可以用两种不同的方式将其表示为正整数的立方和</a:t>
                </a:r>
                <a:r>
                  <a:rPr lang="en-US" altLang="zh-CN" dirty="0" smtClean="0"/>
                  <a:t>.</a:t>
                </a:r>
                <a:endParaRPr lang="en-US" altLang="zh-CN" dirty="0"/>
              </a:p>
              <a:p>
                <a:r>
                  <a:rPr lang="zh-CN" altLang="en-US" dirty="0" smtClean="0"/>
                  <a:t>解</a:t>
                </a:r>
                <a:r>
                  <a:rPr lang="en-US" dirty="0" smtClean="0"/>
                  <a:t>:1729</a:t>
                </a:r>
                <a:r>
                  <a:rPr lang="zh-CN" altLang="en-US" dirty="0" smtClean="0"/>
                  <a:t>就是这样满足要求的数字</a:t>
                </a:r>
                <a:r>
                  <a:rPr lang="en-US" altLang="zh-CN" dirty="0" smtClean="0"/>
                  <a:t>, </a:t>
                </a:r>
                <a:r>
                  <a:rPr lang="zh-CN" altLang="en-US" dirty="0" smtClean="0"/>
                  <a:t>因为</a:t>
                </a:r>
                <a:r>
                  <a:rPr lang="en-US" dirty="0" smtClean="0"/>
                  <a:t>1729=</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a14:m>
                <a:r>
                  <a:rPr lang="en-US"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9</m:t>
                        </m:r>
                      </m:e>
                      <m:sup>
                        <m:r>
                          <a:rPr lang="en-US" altLang="zh-CN" i="1">
                            <a:latin typeface="Cambria Math" panose="02040503050406030204" pitchFamily="18" charset="0"/>
                          </a:rPr>
                          <m:t>3</m:t>
                        </m:r>
                      </m:sup>
                    </m:sSup>
                  </m:oMath>
                </a14:m>
                <a:r>
                  <a:rPr lang="en-US"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12</m:t>
                        </m:r>
                      </m:e>
                      <m:sup>
                        <m:r>
                          <a:rPr lang="en-US" altLang="zh-CN" i="1">
                            <a:latin typeface="Cambria Math" panose="02040503050406030204" pitchFamily="18" charset="0"/>
                          </a:rPr>
                          <m:t>3</m:t>
                        </m:r>
                      </m:sup>
                    </m:sSup>
                  </m:oMath>
                </a14:m>
                <a:r>
                  <a:rPr lang="en-US" dirty="0" smtClean="0"/>
                  <a:t>+</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i="1">
                            <a:latin typeface="Cambria Math" panose="02040503050406030204" pitchFamily="18" charset="0"/>
                          </a:rPr>
                          <m:t>3</m:t>
                        </m:r>
                      </m:sup>
                    </m:sSup>
                    <m:r>
                      <a:rPr lang="en-US" altLang="zh-CN" b="0" i="0" smtClean="0">
                        <a:latin typeface="Cambria Math" panose="02040503050406030204" pitchFamily="18" charset="0"/>
                      </a:rPr>
                      <m:t>.</m:t>
                    </m:r>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110"/>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560CBE94-9B70-4523-BBED-78926CD53237}"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68</a:t>
            </a:fld>
            <a:endParaRPr lang="zh-CN" altLang="en-US" dirty="0"/>
          </a:p>
        </p:txBody>
      </p:sp>
    </p:spTree>
    <p:extLst>
      <p:ext uri="{BB962C8B-B14F-4D97-AF65-F5344CB8AC3E}">
        <p14:creationId xmlns:p14="http://schemas.microsoft.com/office/powerpoint/2010/main" val="42745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down)">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57200" y="1088823"/>
            <a:ext cx="11277599" cy="13495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4.8.2 </a:t>
            </a:r>
            <a:r>
              <a:rPr lang="zh-CN" altLang="en-US" dirty="0" smtClean="0"/>
              <a:t>存在性</a:t>
            </a:r>
            <a:r>
              <a:rPr lang="zh-CN" altLang="en-US" dirty="0"/>
              <a:t>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algn="just">
                  <a:lnSpc>
                    <a:spcPct val="120000"/>
                  </a:lnSpc>
                </a:pPr>
                <a:r>
                  <a:rPr lang="zh-CN" altLang="en-US" sz="3000" dirty="0" smtClean="0"/>
                  <a:t>存在性证明也可以给出一种</a:t>
                </a:r>
                <a:r>
                  <a:rPr lang="zh-CN" altLang="en-US" sz="3000" b="1" dirty="0" smtClean="0">
                    <a:solidFill>
                      <a:srgbClr val="C00000"/>
                    </a:solidFill>
                  </a:rPr>
                  <a:t>非构造的存在性证明</a:t>
                </a:r>
                <a:r>
                  <a:rPr lang="en-US" altLang="zh-CN" sz="3000" dirty="0" smtClean="0"/>
                  <a:t>, </a:t>
                </a:r>
                <a:r>
                  <a:rPr lang="zh-CN" altLang="en-US" sz="3000" dirty="0" smtClean="0"/>
                  <a:t>即不再找出使得</a:t>
                </a:r>
                <a14:m>
                  <m:oMath xmlns:m="http://schemas.openxmlformats.org/officeDocument/2006/math">
                    <m:r>
                      <a:rPr lang="en-US" altLang="zh-CN" sz="3000" i="1" dirty="0" smtClean="0">
                        <a:latin typeface="Cambria Math" panose="02040503050406030204" pitchFamily="18" charset="0"/>
                      </a:rPr>
                      <m:t>𝑃</m:t>
                    </m:r>
                    <m:r>
                      <a:rPr lang="en-US" altLang="zh-CN" sz="3000" i="1" dirty="0" smtClean="0">
                        <a:latin typeface="Cambria Math" panose="02040503050406030204" pitchFamily="18" charset="0"/>
                      </a:rPr>
                      <m:t>(</m:t>
                    </m:r>
                    <m:r>
                      <a:rPr lang="en-US" altLang="zh-CN" sz="3000" i="1" dirty="0" smtClean="0">
                        <a:latin typeface="Cambria Math" panose="02040503050406030204" pitchFamily="18" charset="0"/>
                      </a:rPr>
                      <m:t>𝑐</m:t>
                    </m:r>
                    <m:r>
                      <a:rPr lang="en-US" altLang="zh-CN" sz="3000" i="1" dirty="0" smtClean="0">
                        <a:latin typeface="Cambria Math" panose="02040503050406030204" pitchFamily="18" charset="0"/>
                      </a:rPr>
                      <m:t>) </m:t>
                    </m:r>
                  </m:oMath>
                </a14:m>
                <a:r>
                  <a:rPr lang="zh-CN" altLang="en-US" sz="3000" dirty="0" smtClean="0"/>
                  <a:t>为真的元素</a:t>
                </a:r>
                <a14:m>
                  <m:oMath xmlns:m="http://schemas.openxmlformats.org/officeDocument/2006/math">
                    <m:r>
                      <a:rPr lang="en-US" altLang="zh-CN" sz="3000" i="1" dirty="0" smtClean="0">
                        <a:latin typeface="Cambria Math" panose="02040503050406030204" pitchFamily="18" charset="0"/>
                      </a:rPr>
                      <m:t>𝑐</m:t>
                    </m:r>
                  </m:oMath>
                </a14:m>
                <a:r>
                  <a:rPr lang="en-US" altLang="zh-CN" sz="3000" dirty="0" smtClean="0"/>
                  <a:t>, </a:t>
                </a:r>
                <a:r>
                  <a:rPr lang="zh-CN" altLang="en-US" sz="3000" dirty="0" smtClean="0"/>
                  <a:t>而是以某种其他方式来证明</a:t>
                </a:r>
                <a14:m>
                  <m:oMath xmlns:m="http://schemas.openxmlformats.org/officeDocument/2006/math">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rPr>
                      <m:t>𝑥𝑃</m:t>
                    </m:r>
                    <m:r>
                      <a:rPr lang="en-US" altLang="zh-CN" sz="3200" i="1">
                        <a:latin typeface="Cambria Math" panose="02040503050406030204" pitchFamily="18" charset="0"/>
                      </a:rPr>
                      <m:t>(</m:t>
                    </m:r>
                    <m:r>
                      <a:rPr lang="en-US" altLang="zh-CN" sz="3200" i="1">
                        <a:latin typeface="Cambria Math" panose="02040503050406030204" pitchFamily="18" charset="0"/>
                      </a:rPr>
                      <m:t>𝑥</m:t>
                    </m:r>
                    <m:r>
                      <a:rPr lang="en-US" altLang="zh-CN" sz="3200" i="1">
                        <a:latin typeface="Cambria Math" panose="02040503050406030204" pitchFamily="18" charset="0"/>
                      </a:rPr>
                      <m:t>)</m:t>
                    </m:r>
                  </m:oMath>
                </a14:m>
                <a:r>
                  <a:rPr lang="zh-CN" altLang="en-US" sz="3000" dirty="0" smtClean="0"/>
                  <a:t>为真</a:t>
                </a:r>
                <a:r>
                  <a:rPr lang="en-US" altLang="zh-CN" sz="3000" dirty="0" smtClean="0"/>
                  <a:t>. </a:t>
                </a:r>
                <a:r>
                  <a:rPr lang="zh-CN" altLang="en-US" sz="3000" dirty="0" smtClean="0"/>
                  <a:t>比如使用归谬证明</a:t>
                </a:r>
                <a:r>
                  <a:rPr lang="en-US" altLang="zh-CN" sz="3000" dirty="0" smtClean="0"/>
                  <a:t>, </a:t>
                </a:r>
                <a:r>
                  <a:rPr lang="zh-CN" altLang="en-US" sz="3000" dirty="0" smtClean="0"/>
                  <a:t>证明存在量化式的否定式蕴含一个矛盾</a:t>
                </a:r>
                <a:r>
                  <a:rPr lang="en-US" altLang="zh-CN" sz="3000" dirty="0" smtClean="0"/>
                  <a:t>.</a:t>
                </a:r>
              </a:p>
              <a:p>
                <a:endParaRPr lang="en-US" dirty="0" smtClean="0"/>
              </a:p>
              <a:p>
                <a:r>
                  <a:rPr lang="zh-CN" altLang="en-US" sz="3000" dirty="0" smtClean="0"/>
                  <a:t>例</a:t>
                </a:r>
                <a:r>
                  <a:rPr lang="en-US" sz="3000" dirty="0" smtClean="0"/>
                  <a:t>: </a:t>
                </a:r>
                <a:r>
                  <a:rPr lang="zh-CN" altLang="en-US" sz="3000" dirty="0" smtClean="0"/>
                  <a:t>证明存在无理数</a:t>
                </a:r>
                <a14:m>
                  <m:oMath xmlns:m="http://schemas.openxmlformats.org/officeDocument/2006/math">
                    <m:r>
                      <a:rPr lang="en-US" altLang="zh-CN" sz="3000" i="1" dirty="0" smtClean="0">
                        <a:latin typeface="Cambria Math" panose="02040503050406030204" pitchFamily="18" charset="0"/>
                      </a:rPr>
                      <m:t>𝑥</m:t>
                    </m:r>
                  </m:oMath>
                </a14:m>
                <a:r>
                  <a:rPr lang="zh-CN" altLang="en-US" sz="3000" dirty="0" smtClean="0"/>
                  <a:t>和</a:t>
                </a:r>
                <a14:m>
                  <m:oMath xmlns:m="http://schemas.openxmlformats.org/officeDocument/2006/math">
                    <m:r>
                      <a:rPr lang="en-US" altLang="zh-CN" sz="3000" i="1" dirty="0" smtClean="0">
                        <a:latin typeface="Cambria Math" panose="02040503050406030204" pitchFamily="18" charset="0"/>
                      </a:rPr>
                      <m:t>𝑦</m:t>
                    </m:r>
                  </m:oMath>
                </a14:m>
                <a:r>
                  <a:rPr lang="en-US" altLang="zh-CN" sz="3000" dirty="0" smtClean="0"/>
                  <a:t>, </a:t>
                </a:r>
                <a:r>
                  <a:rPr lang="zh-CN" altLang="en-US" sz="3000" dirty="0" smtClean="0"/>
                  <a:t>使得</a:t>
                </a:r>
                <a14:m>
                  <m:oMath xmlns:m="http://schemas.openxmlformats.org/officeDocument/2006/math">
                    <m:sSup>
                      <m:sSupPr>
                        <m:ctrlPr>
                          <a:rPr lang="en-US" altLang="zh-CN" sz="3000" i="1" smtClean="0">
                            <a:latin typeface="Cambria Math" panose="02040503050406030204" pitchFamily="18" charset="0"/>
                          </a:rPr>
                        </m:ctrlPr>
                      </m:sSupPr>
                      <m:e>
                        <m:r>
                          <a:rPr lang="en-US" altLang="zh-CN" sz="3000" b="0" i="1" smtClean="0">
                            <a:latin typeface="Cambria Math" panose="02040503050406030204" pitchFamily="18" charset="0"/>
                          </a:rPr>
                          <m:t>𝑥</m:t>
                        </m:r>
                      </m:e>
                      <m:sup>
                        <m:r>
                          <a:rPr lang="en-US" altLang="zh-CN" sz="3000" b="0" i="1" smtClean="0">
                            <a:latin typeface="Cambria Math" panose="02040503050406030204" pitchFamily="18" charset="0"/>
                          </a:rPr>
                          <m:t>𝑦</m:t>
                        </m:r>
                      </m:sup>
                    </m:sSup>
                  </m:oMath>
                </a14:m>
                <a:r>
                  <a:rPr lang="zh-CN" altLang="en-US" sz="3000" dirty="0" smtClean="0"/>
                  <a:t>是有理数</a:t>
                </a:r>
                <a:r>
                  <a:rPr lang="en-US" sz="3000" dirty="0" smtClean="0"/>
                  <a:t>.</a:t>
                </a:r>
              </a:p>
              <a:p>
                <a:r>
                  <a:rPr lang="zh-CN" altLang="en-US" sz="3000" dirty="0" smtClean="0"/>
                  <a:t>解</a:t>
                </a:r>
                <a:r>
                  <a:rPr lang="en-US" sz="3000" dirty="0" smtClean="0"/>
                  <a:t>: (</a:t>
                </a:r>
                <a:r>
                  <a:rPr lang="zh-CN" altLang="en-US" sz="3000" dirty="0" smtClean="0"/>
                  <a:t>之前书上示例可知</a:t>
                </a:r>
                <a14:m>
                  <m:oMath xmlns:m="http://schemas.openxmlformats.org/officeDocument/2006/math">
                    <m:rad>
                      <m:radPr>
                        <m:degHide m:val="on"/>
                        <m:ctrlPr>
                          <a:rPr lang="zh-CN" altLang="en-US" sz="3000" i="1" smtClean="0">
                            <a:latin typeface="Cambria Math" panose="02040503050406030204" pitchFamily="18" charset="0"/>
                          </a:rPr>
                        </m:ctrlPr>
                      </m:radPr>
                      <m:deg/>
                      <m:e>
                        <m:r>
                          <a:rPr lang="en-US" altLang="zh-CN" sz="3000" b="0" i="1" smtClean="0">
                            <a:latin typeface="Cambria Math" panose="02040503050406030204" pitchFamily="18" charset="0"/>
                          </a:rPr>
                          <m:t>2</m:t>
                        </m:r>
                      </m:e>
                    </m:rad>
                  </m:oMath>
                </a14:m>
                <a:r>
                  <a:rPr lang="zh-CN" altLang="en-US" sz="3000" dirty="0" smtClean="0"/>
                  <a:t>是无理数</a:t>
                </a:r>
                <a:r>
                  <a:rPr lang="en-US" altLang="zh-CN" sz="3000" dirty="0" smtClean="0"/>
                  <a:t>), </a:t>
                </a:r>
                <a:r>
                  <a:rPr lang="zh-CN" altLang="en-US" sz="3000" dirty="0" smtClean="0"/>
                  <a:t>考虑数字</a:t>
                </a:r>
                <a14:m>
                  <m:oMath xmlns:m="http://schemas.openxmlformats.org/officeDocument/2006/math">
                    <m:sSup>
                      <m:sSupPr>
                        <m:ctrlPr>
                          <a:rPr lang="en-US" altLang="zh-CN" sz="3000" i="1" smtClean="0">
                            <a:latin typeface="Cambria Math" panose="02040503050406030204" pitchFamily="18" charset="0"/>
                          </a:rPr>
                        </m:ctrlPr>
                      </m:sSupPr>
                      <m:e>
                        <m:rad>
                          <m:radPr>
                            <m:degHide m:val="on"/>
                            <m:ctrlPr>
                              <a:rPr lang="zh-CN" altLang="en-US" sz="3000" i="1">
                                <a:latin typeface="Cambria Math" panose="02040503050406030204" pitchFamily="18" charset="0"/>
                              </a:rPr>
                            </m:ctrlPr>
                          </m:radPr>
                          <m:deg/>
                          <m:e>
                            <m:r>
                              <a:rPr lang="en-US" altLang="zh-CN" sz="3000" i="1">
                                <a:latin typeface="Cambria Math" panose="02040503050406030204" pitchFamily="18" charset="0"/>
                              </a:rPr>
                              <m:t>2</m:t>
                            </m:r>
                          </m:e>
                        </m:rad>
                      </m:e>
                      <m:sup>
                        <m:rad>
                          <m:radPr>
                            <m:degHide m:val="on"/>
                            <m:ctrlPr>
                              <a:rPr lang="zh-CN" altLang="en-US" sz="3000" i="1">
                                <a:latin typeface="Cambria Math" panose="02040503050406030204" pitchFamily="18" charset="0"/>
                              </a:rPr>
                            </m:ctrlPr>
                          </m:radPr>
                          <m:deg/>
                          <m:e>
                            <m:r>
                              <a:rPr lang="en-US" altLang="zh-CN" sz="3000" i="1">
                                <a:latin typeface="Cambria Math" panose="02040503050406030204" pitchFamily="18" charset="0"/>
                              </a:rPr>
                              <m:t>2</m:t>
                            </m:r>
                          </m:e>
                        </m:rad>
                      </m:sup>
                    </m:sSup>
                  </m:oMath>
                </a14:m>
                <a:r>
                  <a:rPr lang="en-US" sz="3000" dirty="0" smtClean="0"/>
                  <a:t>: </a:t>
                </a:r>
              </a:p>
              <a:p>
                <a:pPr marL="533400" indent="-174625">
                  <a:buClr>
                    <a:srgbClr val="01559D"/>
                  </a:buClr>
                  <a:buSzPct val="97000"/>
                  <a:buFont typeface="Wingdings" panose="05000000000000000000" pitchFamily="2" charset="2"/>
                  <a:buChar char="Ø"/>
                </a:pPr>
                <a:r>
                  <a:rPr lang="zh-CN" altLang="en-US" sz="2600" dirty="0" smtClean="0"/>
                  <a:t>如果它是有理数</a:t>
                </a:r>
                <a:r>
                  <a:rPr lang="en-US" altLang="zh-CN" sz="2600" dirty="0" smtClean="0"/>
                  <a:t>, </a:t>
                </a:r>
                <a:r>
                  <a:rPr lang="zh-CN" altLang="en-US" sz="2600" dirty="0" smtClean="0"/>
                  <a:t>那就存在两个无理数</a:t>
                </a:r>
                <a14:m>
                  <m:oMath xmlns:m="http://schemas.openxmlformats.org/officeDocument/2006/math">
                    <m:r>
                      <a:rPr lang="en-US" altLang="zh-CN" sz="2600" i="1" dirty="0" smtClean="0">
                        <a:latin typeface="Cambria Math" panose="02040503050406030204" pitchFamily="18" charset="0"/>
                      </a:rPr>
                      <m:t>𝑥</m:t>
                    </m:r>
                  </m:oMath>
                </a14:m>
                <a:r>
                  <a:rPr lang="zh-CN" altLang="en-US" sz="2600" dirty="0" smtClean="0"/>
                  <a:t>和</a:t>
                </a:r>
                <a14:m>
                  <m:oMath xmlns:m="http://schemas.openxmlformats.org/officeDocument/2006/math">
                    <m:r>
                      <a:rPr lang="en-US" altLang="zh-CN" sz="2600" i="1" dirty="0" smtClean="0">
                        <a:latin typeface="Cambria Math" panose="02040503050406030204" pitchFamily="18" charset="0"/>
                      </a:rPr>
                      <m:t>𝑦</m:t>
                    </m:r>
                  </m:oMath>
                </a14:m>
                <a:r>
                  <a:rPr lang="zh-CN" altLang="en-US" sz="2600" dirty="0" smtClean="0"/>
                  <a:t>且</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𝑦</m:t>
                        </m:r>
                      </m:sup>
                    </m:sSup>
                  </m:oMath>
                </a14:m>
                <a:r>
                  <a:rPr lang="zh-CN" altLang="en-US" sz="2600" dirty="0" smtClean="0"/>
                  <a:t>是有理数</a:t>
                </a:r>
                <a:r>
                  <a:rPr lang="en-US" altLang="zh-CN" sz="2600" dirty="0" smtClean="0"/>
                  <a:t>(</a:t>
                </a:r>
                <a:r>
                  <a:rPr lang="zh-CN" altLang="en-US" sz="2600" dirty="0" smtClean="0"/>
                  <a:t>其中</a:t>
                </a:r>
                <a14:m>
                  <m:oMath xmlns:m="http://schemas.openxmlformats.org/officeDocument/2006/math">
                    <m:r>
                      <a:rPr lang="en-US" altLang="zh-CN" sz="2600" i="1" dirty="0" smtClean="0">
                        <a:latin typeface="Cambria Math" panose="02040503050406030204" pitchFamily="18" charset="0"/>
                      </a:rPr>
                      <m:t>𝑥</m:t>
                    </m:r>
                  </m:oMath>
                </a14:m>
                <a:r>
                  <a:rPr lang="en-US" altLang="zh-CN" sz="2600" dirty="0" smtClean="0"/>
                  <a:t>=</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oMath>
                </a14:m>
                <a:r>
                  <a:rPr lang="en-US" altLang="zh-CN" sz="2600" dirty="0" smtClean="0"/>
                  <a:t>, </a:t>
                </a:r>
                <a14:m>
                  <m:oMath xmlns:m="http://schemas.openxmlformats.org/officeDocument/2006/math">
                    <m:r>
                      <a:rPr lang="en-US" altLang="zh-CN" sz="2600" i="1" dirty="0" smtClean="0">
                        <a:latin typeface="Cambria Math" panose="02040503050406030204" pitchFamily="18" charset="0"/>
                      </a:rPr>
                      <m:t>𝑦</m:t>
                    </m:r>
                  </m:oMath>
                </a14:m>
                <a:r>
                  <a:rPr lang="en-US" altLang="zh-CN" sz="2600" dirty="0" smtClean="0"/>
                  <a:t>=</a:t>
                </a:r>
                <a14:m>
                  <m:oMath xmlns:m="http://schemas.openxmlformats.org/officeDocument/2006/math">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oMath>
                </a14:m>
                <a:r>
                  <a:rPr lang="en-US" altLang="zh-CN" sz="2600" dirty="0" smtClean="0"/>
                  <a:t>).</a:t>
                </a:r>
              </a:p>
              <a:p>
                <a:pPr marL="533400" indent="-174625" algn="just">
                  <a:buClr>
                    <a:srgbClr val="01559D"/>
                  </a:buClr>
                  <a:buSzPct val="97000"/>
                  <a:buFont typeface="Wingdings" panose="05000000000000000000" pitchFamily="2" charset="2"/>
                  <a:buChar char="Ø"/>
                </a:pPr>
                <a:r>
                  <a:rPr lang="zh-CN" altLang="en-US" sz="2600" dirty="0" smtClean="0"/>
                  <a:t>如果它是无理数</a:t>
                </a:r>
                <a:r>
                  <a:rPr lang="en-US" altLang="zh-CN" sz="2600" dirty="0" smtClean="0"/>
                  <a:t>, </a:t>
                </a:r>
                <a:r>
                  <a:rPr lang="zh-CN" altLang="en-US" sz="2600" dirty="0" smtClean="0"/>
                  <a:t>那么可以令</a:t>
                </a:r>
                <a14:m>
                  <m:oMath xmlns:m="http://schemas.openxmlformats.org/officeDocument/2006/math">
                    <m:r>
                      <a:rPr lang="en-US" sz="2600" i="1" dirty="0" smtClean="0">
                        <a:latin typeface="Cambria Math" panose="02040503050406030204" pitchFamily="18" charset="0"/>
                      </a:rPr>
                      <m:t>𝑥</m:t>
                    </m:r>
                  </m:oMath>
                </a14:m>
                <a:r>
                  <a:rPr lang="en-US" sz="2600" dirty="0" smtClean="0"/>
                  <a:t>=</a:t>
                </a:r>
                <a14:m>
                  <m:oMath xmlns:m="http://schemas.openxmlformats.org/officeDocument/2006/math">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oMath>
                </a14:m>
                <a:r>
                  <a:rPr lang="en-US" altLang="zh-CN" sz="2600" dirty="0" smtClean="0"/>
                  <a:t>, </a:t>
                </a:r>
                <a14:m>
                  <m:oMath xmlns:m="http://schemas.openxmlformats.org/officeDocument/2006/math">
                    <m:r>
                      <a:rPr lang="en-US" sz="2600" i="1" dirty="0" smtClean="0">
                        <a:latin typeface="Cambria Math" panose="02040503050406030204" pitchFamily="18" charset="0"/>
                      </a:rPr>
                      <m:t>𝑦</m:t>
                    </m:r>
                  </m:oMath>
                </a14:m>
                <a:r>
                  <a:rPr lang="en-US" sz="2600" dirty="0" smtClean="0"/>
                  <a:t> =</a:t>
                </a:r>
                <a14:m>
                  <m:oMath xmlns:m="http://schemas.openxmlformats.org/officeDocument/2006/math">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oMath>
                </a14:m>
                <a:r>
                  <a:rPr lang="en-US" sz="2600" dirty="0" smtClean="0"/>
                  <a:t>, </a:t>
                </a:r>
                <a:r>
                  <a:rPr lang="zh-CN" altLang="en-US" sz="2600" dirty="0" smtClean="0"/>
                  <a:t>因此</a:t>
                </a:r>
                <a:r>
                  <a:rPr lang="en-US" sz="2600" dirty="0" smtClean="0"/>
                  <a:t>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𝑦</m:t>
                        </m:r>
                      </m:sup>
                    </m:sSup>
                  </m:oMath>
                </a14:m>
                <a:r>
                  <a:rPr lang="en-US" sz="2600" dirty="0" smtClean="0"/>
                  <a:t>=</a:t>
                </a:r>
                <a14:m>
                  <m:oMath xmlns:m="http://schemas.openxmlformats.org/officeDocument/2006/math">
                    <m:sSup>
                      <m:sSupPr>
                        <m:ctrlPr>
                          <a:rPr lang="en-US" altLang="zh-CN" i="1">
                            <a:latin typeface="Cambria Math" panose="02040503050406030204" pitchFamily="18" charset="0"/>
                          </a:rPr>
                        </m:ctrlPr>
                      </m:sSupPr>
                      <m:e>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e>
                      <m:sup>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sup>
                    </m:sSup>
                  </m:oMath>
                </a14:m>
                <a:r>
                  <a:rPr lang="en-US" sz="2600" dirty="0" smtClean="0"/>
                  <a:t> = </a:t>
                </a:r>
                <a14:m>
                  <m:oMath xmlns:m="http://schemas.openxmlformats.org/officeDocument/2006/math">
                    <m:sSup>
                      <m:sSupPr>
                        <m:ctrlPr>
                          <a:rPr lang="en-US" altLang="zh-CN" sz="2400" i="1">
                            <a:latin typeface="Cambria Math" panose="02040503050406030204" pitchFamily="18" charset="0"/>
                          </a:rPr>
                        </m:ctrlPr>
                      </m:sSupPr>
                      <m:e>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e>
                      <m:sup>
                        <m:r>
                          <a:rPr lang="zh-CN" altLang="en-US"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r>
                          <a:rPr lang="zh-CN" altLang="en-US" sz="2400" i="1">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en-US" altLang="zh-CN" sz="2400" i="1">
                                <a:latin typeface="Cambria Math" panose="02040503050406030204" pitchFamily="18" charset="0"/>
                              </a:rPr>
                              <m:t>2</m:t>
                            </m:r>
                          </m:e>
                        </m:rad>
                        <m:r>
                          <a:rPr lang="zh-CN" altLang="en-US" sz="2400" i="1">
                            <a:latin typeface="Cambria Math" panose="02040503050406030204" pitchFamily="18" charset="0"/>
                          </a:rPr>
                          <m:t>）</m:t>
                        </m:r>
                      </m:sup>
                    </m:sSup>
                  </m:oMath>
                </a14:m>
                <a:r>
                  <a:rPr lang="en-US" sz="2600" dirty="0" smtClean="0"/>
                  <a:t>=</a:t>
                </a:r>
                <a14:m>
                  <m:oMath xmlns:m="http://schemas.openxmlformats.org/officeDocument/2006/math">
                    <m:sSup>
                      <m:sSupPr>
                        <m:ctrlPr>
                          <a:rPr lang="en-US" altLang="zh-CN" i="1">
                            <a:latin typeface="Cambria Math" panose="02040503050406030204" pitchFamily="18" charset="0"/>
                          </a:rPr>
                        </m:ctrlPr>
                      </m:sSupPr>
                      <m:e>
                        <m:rad>
                          <m:radPr>
                            <m:degHide m:val="on"/>
                            <m:ctrlPr>
                              <a:rPr lang="zh-CN" altLang="en-US" i="1">
                                <a:latin typeface="Cambria Math" panose="02040503050406030204" pitchFamily="18" charset="0"/>
                              </a:rPr>
                            </m:ctrlPr>
                          </m:radPr>
                          <m:deg/>
                          <m:e>
                            <m:r>
                              <a:rPr lang="en-US" altLang="zh-CN" i="1">
                                <a:latin typeface="Cambria Math" panose="02040503050406030204" pitchFamily="18" charset="0"/>
                              </a:rPr>
                              <m:t>2</m:t>
                            </m:r>
                          </m:e>
                        </m:rad>
                      </m:e>
                      <m:sup>
                        <m:r>
                          <a:rPr lang="en-US" altLang="zh-CN" b="0" i="1" smtClean="0">
                            <a:latin typeface="Cambria Math" panose="02040503050406030204" pitchFamily="18" charset="0"/>
                          </a:rPr>
                          <m:t>2</m:t>
                        </m:r>
                      </m:sup>
                    </m:sSup>
                  </m:oMath>
                </a14:m>
                <a:r>
                  <a:rPr lang="en-US" sz="2600" dirty="0" smtClean="0"/>
                  <a:t>= 2.  </a:t>
                </a:r>
                <a:r>
                  <a:rPr lang="zh-CN" altLang="en-US" sz="2600" dirty="0" smtClean="0"/>
                  <a:t>所以不符合假设</a:t>
                </a:r>
                <a:r>
                  <a:rPr lang="en-US" altLang="zh-CN" sz="2600" dirty="0" smtClean="0"/>
                  <a:t>.</a:t>
                </a:r>
                <a:endParaRPr lang="en-US" sz="2600"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88" t="-1190" r="-999"/>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543AF7F1-D26B-4384-A778-7B434B0E5759}"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69</a:t>
            </a:fld>
            <a:endParaRPr lang="zh-CN" altLang="en-US" dirty="0"/>
          </a:p>
        </p:txBody>
      </p:sp>
    </p:spTree>
    <p:extLst>
      <p:ext uri="{BB962C8B-B14F-4D97-AF65-F5344CB8AC3E}">
        <p14:creationId xmlns:p14="http://schemas.microsoft.com/office/powerpoint/2010/main" val="39306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down)">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4.6.1 </a:t>
            </a:r>
            <a:r>
              <a:rPr lang="zh-CN" altLang="en-US" dirty="0" smtClean="0"/>
              <a:t>命题逻辑</a:t>
            </a:r>
            <a:r>
              <a:rPr lang="zh-CN" altLang="en-US" dirty="0"/>
              <a:t>中的</a:t>
            </a:r>
            <a:r>
              <a:rPr lang="zh-CN" altLang="en-US" dirty="0" smtClean="0"/>
              <a:t>论证</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lnSpc>
                    <a:spcPct val="120000"/>
                  </a:lnSpc>
                </a:pPr>
                <a:r>
                  <a:rPr lang="zh-CN" altLang="en-US" dirty="0" smtClean="0"/>
                  <a:t>命题逻辑中的论证是</a:t>
                </a:r>
                <a:r>
                  <a:rPr lang="zh-CN" altLang="en-US" dirty="0"/>
                  <a:t>一系列</a:t>
                </a:r>
                <a:r>
                  <a:rPr lang="zh-CN" altLang="en-US" dirty="0" smtClean="0"/>
                  <a:t>命题</a:t>
                </a:r>
                <a:r>
                  <a:rPr lang="en-US" altLang="zh-CN" dirty="0" smtClean="0"/>
                  <a:t>. </a:t>
                </a:r>
                <a:r>
                  <a:rPr lang="zh-CN" altLang="en-US" dirty="0" smtClean="0"/>
                  <a:t>除</a:t>
                </a:r>
                <a:r>
                  <a:rPr lang="zh-CN" altLang="en-US" dirty="0"/>
                  <a:t>最终命题之外的所有命题都称为</a:t>
                </a:r>
                <a:r>
                  <a:rPr lang="zh-CN" altLang="en-US" b="1" dirty="0" smtClean="0">
                    <a:solidFill>
                      <a:srgbClr val="C00000"/>
                    </a:solidFill>
                  </a:rPr>
                  <a:t>前提</a:t>
                </a:r>
                <a:r>
                  <a:rPr lang="en-US" altLang="zh-CN" dirty="0" smtClean="0"/>
                  <a:t>,</a:t>
                </a:r>
                <a:r>
                  <a:rPr lang="zh-CN" altLang="en-US" dirty="0" smtClean="0"/>
                  <a:t> </a:t>
                </a:r>
                <a:r>
                  <a:rPr lang="zh-CN" altLang="en-US" dirty="0"/>
                  <a:t>最后的陈述是</a:t>
                </a:r>
                <a:r>
                  <a:rPr lang="zh-CN" altLang="en-US" b="1" dirty="0" smtClean="0">
                    <a:solidFill>
                      <a:srgbClr val="C00000"/>
                    </a:solidFill>
                  </a:rPr>
                  <a:t>结论</a:t>
                </a:r>
                <a:r>
                  <a:rPr lang="en-US" altLang="zh-CN" dirty="0" smtClean="0"/>
                  <a:t>.</a:t>
                </a:r>
                <a:endParaRPr lang="zh-CN" altLang="en-US" dirty="0"/>
              </a:p>
              <a:p>
                <a:pPr algn="just">
                  <a:lnSpc>
                    <a:spcPct val="120000"/>
                  </a:lnSpc>
                </a:pPr>
                <a:r>
                  <a:rPr lang="zh-CN" altLang="en-US" dirty="0" smtClean="0"/>
                  <a:t>一个论证是有效的</a:t>
                </a:r>
                <a:r>
                  <a:rPr lang="en-US" altLang="zh-CN" dirty="0" smtClean="0"/>
                  <a:t>, </a:t>
                </a:r>
                <a:r>
                  <a:rPr lang="zh-CN" altLang="en-US" dirty="0" smtClean="0"/>
                  <a:t>如果所有的前提为真蕴含</a:t>
                </a:r>
                <a:r>
                  <a:rPr lang="en-US" altLang="zh-CN" dirty="0" smtClean="0"/>
                  <a:t>, </a:t>
                </a:r>
                <a:r>
                  <a:rPr lang="zh-CN" altLang="en-US" dirty="0" smtClean="0"/>
                  <a:t>则结论为真</a:t>
                </a:r>
                <a:r>
                  <a:rPr lang="en-US" altLang="zh-CN" dirty="0" smtClean="0"/>
                  <a:t>.</a:t>
                </a:r>
              </a:p>
              <a:p>
                <a:pPr algn="just">
                  <a:lnSpc>
                    <a:spcPct val="120000"/>
                  </a:lnSpc>
                </a:pPr>
                <a:endParaRPr lang="en-US" altLang="zh-CN" dirty="0" smtClean="0"/>
              </a:p>
              <a:p>
                <a:pPr algn="just">
                  <a:lnSpc>
                    <a:spcPct val="120000"/>
                  </a:lnSpc>
                </a:pPr>
                <a:r>
                  <a:rPr lang="zh-CN" altLang="en-US" dirty="0" smtClean="0"/>
                  <a:t>论证</a:t>
                </a:r>
                <a:r>
                  <a:rPr lang="zh-CN" altLang="en-US" dirty="0"/>
                  <a:t>形式是</a:t>
                </a:r>
                <a:r>
                  <a:rPr lang="zh-CN" altLang="en-US" dirty="0" smtClean="0"/>
                  <a:t>一连串涉及命题变元的复合命题</a:t>
                </a:r>
                <a:r>
                  <a:rPr lang="en-US" altLang="zh-CN" dirty="0" smtClean="0"/>
                  <a:t>. </a:t>
                </a:r>
                <a:r>
                  <a:rPr lang="zh-CN" altLang="en-US" dirty="0" smtClean="0"/>
                  <a:t>无论</a:t>
                </a:r>
                <a:r>
                  <a:rPr lang="zh-CN" altLang="en-US" dirty="0"/>
                  <a:t>什么命题被代入其</a:t>
                </a:r>
                <a:r>
                  <a:rPr lang="zh-CN" altLang="en-US" dirty="0" smtClean="0"/>
                  <a:t>命题变元</a:t>
                </a:r>
                <a:r>
                  <a:rPr lang="en-US" altLang="zh-CN" dirty="0" smtClean="0"/>
                  <a:t>, </a:t>
                </a:r>
                <a:r>
                  <a:rPr lang="zh-CN" altLang="en-US" dirty="0" smtClean="0"/>
                  <a:t>如果前提为真</a:t>
                </a:r>
                <a:r>
                  <a:rPr lang="en-US" altLang="zh-CN" dirty="0" smtClean="0"/>
                  <a:t>, </a:t>
                </a:r>
                <a:r>
                  <a:rPr lang="zh-CN" altLang="en-US" dirty="0" smtClean="0"/>
                  <a:t>结论为真</a:t>
                </a:r>
                <a:r>
                  <a:rPr lang="en-US" altLang="zh-CN" dirty="0" smtClean="0"/>
                  <a:t>, </a:t>
                </a:r>
                <a:r>
                  <a:rPr lang="zh-CN" altLang="en-US" dirty="0" smtClean="0"/>
                  <a:t>则该论证形式是有效的</a:t>
                </a:r>
                <a:r>
                  <a:rPr lang="en-US" altLang="zh-CN" dirty="0" smtClean="0"/>
                  <a:t>.</a:t>
                </a:r>
              </a:p>
              <a:p>
                <a:pPr algn="just">
                  <a:lnSpc>
                    <a:spcPct val="120000"/>
                  </a:lnSpc>
                </a:pPr>
                <a:endParaRPr lang="zh-CN" altLang="en-US" dirty="0"/>
              </a:p>
              <a:p>
                <a:pPr algn="just">
                  <a:lnSpc>
                    <a:spcPct val="120000"/>
                  </a:lnSpc>
                </a:pPr>
                <a:r>
                  <a:rPr lang="zh-CN" altLang="en-US" dirty="0" smtClean="0"/>
                  <a:t>当</a:t>
                </a:r>
                <a:r>
                  <a:rPr lang="en-US" altLang="zh-CN" dirty="0" smtClean="0"/>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𝑝</m:t>
                        </m:r>
                      </m:e>
                      <m:sub>
                        <m:r>
                          <a:rPr lang="en-US" altLang="zh-CN" b="0" i="1" smtClean="0">
                            <a:latin typeface="Cambria Math" panose="02040503050406030204" pitchFamily="18" charset="0"/>
                            <a:ea typeface="Cambria Math" panose="02040503050406030204" pitchFamily="18" charset="0"/>
                          </a:rPr>
                          <m:t>𝑛</m:t>
                        </m:r>
                      </m:sub>
                    </m:sSub>
                  </m:oMath>
                </a14:m>
                <a:r>
                  <a:rPr lang="en-US" altLang="zh-CN" dirty="0" smtClean="0"/>
                  <a:t>)</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𝑞</m:t>
                    </m:r>
                  </m:oMath>
                </a14:m>
                <a:r>
                  <a:rPr lang="zh-CN" altLang="en-US" dirty="0" smtClean="0"/>
                  <a:t>是永真式</a:t>
                </a:r>
                <a:r>
                  <a:rPr lang="en-US" altLang="zh-CN" dirty="0" smtClean="0"/>
                  <a:t>. </a:t>
                </a:r>
                <a:r>
                  <a:rPr lang="zh-CN" altLang="en-US" dirty="0" smtClean="0"/>
                  <a:t>带有前提</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oMath>
                </a14:m>
                <a:r>
                  <a:rPr lang="en-US" altLang="zh-CN" dirty="0" smtClean="0"/>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𝑝</m:t>
                        </m:r>
                      </m:e>
                      <m:sub>
                        <m:r>
                          <a:rPr lang="en-US" altLang="zh-CN" i="1">
                            <a:latin typeface="Cambria Math" panose="02040503050406030204" pitchFamily="18" charset="0"/>
                            <a:ea typeface="Cambria Math" panose="02040503050406030204" pitchFamily="18" charset="0"/>
                          </a:rPr>
                          <m:t>𝑛</m:t>
                        </m:r>
                      </m:sub>
                    </m:sSub>
                  </m:oMath>
                </a14:m>
                <a:r>
                  <a:rPr lang="en-US" altLang="zh-CN" dirty="0" smtClean="0"/>
                  <a:t>, </a:t>
                </a:r>
                <a:r>
                  <a:rPr lang="zh-CN" altLang="en-US" dirty="0" smtClean="0"/>
                  <a:t>结论</a:t>
                </a:r>
                <a:r>
                  <a:rPr lang="zh-CN" altLang="en-US" dirty="0"/>
                  <a:t>为</a:t>
                </a:r>
                <a14:m>
                  <m:oMath xmlns:m="http://schemas.openxmlformats.org/officeDocument/2006/math">
                    <m:r>
                      <a:rPr lang="en-US" altLang="zh-CN" i="1" dirty="0">
                        <a:latin typeface="Cambria Math" panose="02040503050406030204" pitchFamily="18" charset="0"/>
                      </a:rPr>
                      <m:t>𝑞</m:t>
                    </m:r>
                  </m:oMath>
                </a14:m>
                <a:r>
                  <a:rPr lang="zh-CN" altLang="en-US" dirty="0" smtClean="0"/>
                  <a:t>的论证形式就是有效的</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246EBBE-E729-4B22-859E-3AD7CD1D3F10}"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a:t>
            </a:fld>
            <a:endParaRPr lang="zh-CN" altLang="en-US" dirty="0"/>
          </a:p>
        </p:txBody>
      </p:sp>
    </p:spTree>
    <p:extLst>
      <p:ext uri="{BB962C8B-B14F-4D97-AF65-F5344CB8AC3E}">
        <p14:creationId xmlns:p14="http://schemas.microsoft.com/office/powerpoint/2010/main" val="67501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dow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wipe(down)">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7200" y="1088823"/>
            <a:ext cx="11277599" cy="15781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4.8.3 </a:t>
            </a:r>
            <a:r>
              <a:rPr lang="zh-CN" altLang="en-US" dirty="0" smtClean="0"/>
              <a:t>反例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回想一下</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r>
                  <a:rPr lang="en-US" dirty="0" smtClean="0"/>
                  <a:t>. </a:t>
                </a:r>
                <a:r>
                  <a:rPr lang="zh-CN" altLang="en-US" dirty="0" smtClean="0"/>
                  <a:t>为了确定</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a14:m>
                <a:r>
                  <a:rPr lang="zh-CN" altLang="en-US" dirty="0" smtClean="0"/>
                  <a:t>为真</a:t>
                </a:r>
                <a:r>
                  <a:rPr lang="en-US" altLang="zh-CN" dirty="0" smtClean="0"/>
                  <a:t>(</a:t>
                </a:r>
                <a:r>
                  <a:rPr lang="zh-CN" altLang="en-US" dirty="0" smtClean="0"/>
                  <a:t>或者</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𝑥𝑃</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smtClean="0"/>
                  <a:t>为假</a:t>
                </a:r>
                <a:r>
                  <a:rPr lang="en-US" altLang="zh-CN" dirty="0" smtClean="0"/>
                  <a:t>), </a:t>
                </a:r>
                <a:r>
                  <a:rPr lang="zh-CN" altLang="en-US" dirty="0" smtClean="0"/>
                  <a:t>找到一个元素</a:t>
                </a:r>
                <a14:m>
                  <m:oMath xmlns:m="http://schemas.openxmlformats.org/officeDocument/2006/math">
                    <m:r>
                      <a:rPr lang="en-US" altLang="zh-CN" i="1" dirty="0" smtClean="0">
                        <a:latin typeface="Cambria Math" panose="02040503050406030204" pitchFamily="18" charset="0"/>
                      </a:rPr>
                      <m:t>𝑐</m:t>
                    </m:r>
                  </m:oMath>
                </a14:m>
                <a:r>
                  <a:rPr lang="en-US" altLang="zh-CN" dirty="0" smtClean="0"/>
                  <a:t>, </a:t>
                </a:r>
                <a:r>
                  <a:rPr lang="zh-CN" altLang="en-US" dirty="0" smtClean="0"/>
                  <a:t>使得</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𝑃</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r>
                      <a:rPr lang="en-US" altLang="zh-CN" b="0" i="1" smtClean="0">
                        <a:latin typeface="Cambria Math" panose="02040503050406030204" pitchFamily="18" charset="0"/>
                        <a:ea typeface="Cambria Math" panose="02040503050406030204" pitchFamily="18" charset="0"/>
                      </a:rPr>
                      <m:t>)</m:t>
                    </m:r>
                  </m:oMath>
                </a14:m>
                <a:r>
                  <a:rPr lang="zh-CN" altLang="en-US" dirty="0" smtClean="0">
                    <a:sym typeface="Symbol"/>
                  </a:rPr>
                  <a:t>为真或者</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r>
                      <a:rPr lang="en-US" altLang="zh-CN" i="1">
                        <a:latin typeface="Cambria Math" panose="02040503050406030204" pitchFamily="18" charset="0"/>
                        <a:ea typeface="Cambria Math" panose="02040503050406030204" pitchFamily="18" charset="0"/>
                      </a:rPr>
                      <m:t>)</m:t>
                    </m:r>
                  </m:oMath>
                </a14:m>
                <a:r>
                  <a:rPr lang="zh-CN" altLang="en-US" dirty="0" smtClean="0">
                    <a:sym typeface="Symbol"/>
                  </a:rPr>
                  <a:t>为假</a:t>
                </a:r>
                <a:r>
                  <a:rPr lang="en-US" dirty="0" smtClean="0">
                    <a:sym typeface="Symbol"/>
                  </a:rPr>
                  <a:t>. </a:t>
                </a:r>
                <a:r>
                  <a:rPr lang="zh-CN" altLang="en-US" dirty="0" smtClean="0">
                    <a:sym typeface="Symbol"/>
                  </a:rPr>
                  <a:t>在这种证明下</a:t>
                </a:r>
                <a:r>
                  <a:rPr lang="en-US" altLang="zh-CN" dirty="0" smtClean="0">
                    <a:sym typeface="Symbol"/>
                  </a:rPr>
                  <a:t>, </a:t>
                </a:r>
                <a14:m>
                  <m:oMath xmlns:m="http://schemas.openxmlformats.org/officeDocument/2006/math">
                    <m:r>
                      <a:rPr lang="en-US" altLang="zh-CN" i="1" dirty="0" smtClean="0">
                        <a:latin typeface="Cambria Math" panose="02040503050406030204" pitchFamily="18" charset="0"/>
                        <a:sym typeface="Symbol"/>
                      </a:rPr>
                      <m:t>𝑐</m:t>
                    </m:r>
                  </m:oMath>
                </a14:m>
                <a:r>
                  <a:rPr lang="zh-CN" altLang="en-US" dirty="0" smtClean="0">
                    <a:sym typeface="Symbol"/>
                  </a:rPr>
                  <a:t>就是一个</a:t>
                </a:r>
                <a:r>
                  <a:rPr lang="zh-CN" altLang="en-US" b="1" dirty="0" smtClean="0">
                    <a:solidFill>
                      <a:srgbClr val="C00000"/>
                    </a:solidFill>
                    <a:sym typeface="Symbol"/>
                  </a:rPr>
                  <a:t>反例</a:t>
                </a:r>
                <a:r>
                  <a:rPr lang="en-US" dirty="0" smtClean="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27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9C33778-3BA1-44A3-A737-E62F25109DF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70</a:t>
            </a:fld>
            <a:endParaRPr lang="zh-CN" altLang="en-US" dirty="0"/>
          </a:p>
        </p:txBody>
      </p:sp>
    </p:spTree>
    <p:extLst>
      <p:ext uri="{BB962C8B-B14F-4D97-AF65-F5344CB8AC3E}">
        <p14:creationId xmlns:p14="http://schemas.microsoft.com/office/powerpoint/2010/main" val="30306071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4.8.3 </a:t>
            </a:r>
            <a:r>
              <a:rPr lang="zh-CN" altLang="en-US" dirty="0" smtClean="0"/>
              <a:t>反例</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例</a:t>
                </a:r>
                <a:r>
                  <a:rPr lang="en-US" dirty="0" smtClean="0"/>
                  <a:t>:</a:t>
                </a:r>
                <a:r>
                  <a:rPr lang="zh-CN" altLang="en-US" dirty="0" smtClean="0"/>
                  <a:t>每个正整数都是</a:t>
                </a:r>
                <a:r>
                  <a:rPr lang="en-US" altLang="zh-CN" dirty="0" smtClean="0"/>
                  <a:t>2</a:t>
                </a:r>
                <a:r>
                  <a:rPr lang="zh-CN" altLang="en-US" dirty="0" smtClean="0"/>
                  <a:t>个</a:t>
                </a:r>
                <a:r>
                  <a:rPr lang="zh-CN" altLang="en-US" dirty="0"/>
                  <a:t>整数的</a:t>
                </a:r>
                <a:r>
                  <a:rPr lang="zh-CN" altLang="en-US" dirty="0" smtClean="0"/>
                  <a:t>平方和</a:t>
                </a:r>
                <a:r>
                  <a:rPr lang="en-US" dirty="0" smtClean="0"/>
                  <a:t>. </a:t>
                </a:r>
              </a:p>
              <a:p>
                <a:pPr algn="just"/>
                <a:r>
                  <a:rPr lang="zh-CN" altLang="en-US" dirty="0" smtClean="0"/>
                  <a:t>解</a:t>
                </a:r>
                <a:r>
                  <a:rPr lang="en-US" altLang="zh-CN" dirty="0" smtClean="0"/>
                  <a:t>:</a:t>
                </a:r>
                <a:r>
                  <a:rPr lang="zh-CN" altLang="en-US" dirty="0" smtClean="0"/>
                  <a:t>整数</a:t>
                </a:r>
                <a:r>
                  <a:rPr lang="en-US" altLang="zh-CN" dirty="0" smtClean="0"/>
                  <a:t>3</a:t>
                </a:r>
                <a:r>
                  <a:rPr lang="zh-CN" altLang="en-US" dirty="0" smtClean="0"/>
                  <a:t>是</a:t>
                </a:r>
                <a:r>
                  <a:rPr lang="zh-CN" altLang="en-US" dirty="0"/>
                  <a:t>一个</a:t>
                </a:r>
                <a:r>
                  <a:rPr lang="zh-CN" altLang="en-US" dirty="0" smtClean="0"/>
                  <a:t>反例</a:t>
                </a:r>
                <a:r>
                  <a:rPr lang="en-US" dirty="0" smtClean="0"/>
                  <a:t>. </a:t>
                </a:r>
                <a:r>
                  <a:rPr lang="zh-CN" altLang="en-US" dirty="0" smtClean="0"/>
                  <a:t>因为</a:t>
                </a:r>
                <a:r>
                  <a:rPr lang="en-US" altLang="zh-CN" dirty="0" smtClean="0"/>
                  <a:t>3</a:t>
                </a:r>
                <a:r>
                  <a:rPr lang="zh-CN" altLang="en-US" dirty="0" smtClean="0"/>
                  <a:t>不能表示为两个数的平方和</a:t>
                </a:r>
                <a:r>
                  <a:rPr lang="en-US" altLang="zh-CN" dirty="0" smtClean="0"/>
                  <a:t>. </a:t>
                </a:r>
                <a:r>
                  <a:rPr lang="zh-CN" altLang="en-US" dirty="0"/>
                  <a:t>不</a:t>
                </a:r>
                <a:r>
                  <a:rPr lang="zh-CN" altLang="en-US" dirty="0" smtClean="0"/>
                  <a:t>超过</a:t>
                </a:r>
                <a:r>
                  <a:rPr lang="en-US" altLang="zh-CN" dirty="0" smtClean="0"/>
                  <a:t>3</a:t>
                </a:r>
                <a:r>
                  <a:rPr lang="zh-CN" altLang="en-US" dirty="0" smtClean="0"/>
                  <a:t>的完全平方数只有</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0</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=0, </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1</m:t>
                        </m:r>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1.</m:t>
                    </m:r>
                  </m:oMath>
                </a14:m>
                <a:r>
                  <a:rPr lang="zh-CN" altLang="en-US" dirty="0" smtClean="0"/>
                  <a:t> </a:t>
                </a:r>
                <a:r>
                  <a:rPr lang="en-US" altLang="zh-CN" dirty="0" smtClean="0"/>
                  <a:t>0</a:t>
                </a:r>
                <a:r>
                  <a:rPr lang="zh-CN" altLang="en-US" dirty="0" smtClean="0"/>
                  <a:t>和</a:t>
                </a:r>
                <a:r>
                  <a:rPr lang="en-US" altLang="zh-CN" dirty="0" smtClean="0"/>
                  <a:t>1</a:t>
                </a:r>
                <a:r>
                  <a:rPr lang="zh-CN" altLang="en-US" dirty="0" smtClean="0"/>
                  <a:t>的任意两项相加之和都得不到</a:t>
                </a:r>
                <a:r>
                  <a:rPr lang="en-US" altLang="zh-CN" dirty="0" smtClean="0"/>
                  <a:t>3, </a:t>
                </a:r>
                <a:r>
                  <a:rPr lang="zh-CN" altLang="en-US" dirty="0" smtClean="0"/>
                  <a:t>所以原命题为假</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476" r="-1887"/>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9C33778-3BA1-44A3-A737-E62F25109DF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71</a:t>
            </a:fld>
            <a:endParaRPr lang="zh-CN" altLang="en-US" dirty="0"/>
          </a:p>
        </p:txBody>
      </p:sp>
    </p:spTree>
    <p:extLst>
      <p:ext uri="{BB962C8B-B14F-4D97-AF65-F5344CB8AC3E}">
        <p14:creationId xmlns:p14="http://schemas.microsoft.com/office/powerpoint/2010/main" val="199063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7200" y="1088823"/>
            <a:ext cx="11277599" cy="18067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4.8.4 </a:t>
            </a:r>
            <a:r>
              <a:rPr lang="zh-CN" altLang="en-US" dirty="0" smtClean="0"/>
              <a:t>唯一性证明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lgn="just">
                  <a:lnSpc>
                    <a:spcPct val="110000"/>
                  </a:lnSpc>
                </a:pPr>
                <a:r>
                  <a:rPr lang="zh-CN" altLang="en-US" dirty="0" smtClean="0"/>
                  <a:t>某些定理断言具有特定性质的元素唯一存在</a:t>
                </a:r>
                <a:r>
                  <a:rPr lang="en-US" dirty="0" smtClean="0"/>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a14:m>
                <a:r>
                  <a:rPr lang="en-US" dirty="0" smtClean="0">
                    <a:sym typeface="Symbol"/>
                  </a:rPr>
                  <a:t>. </a:t>
                </a:r>
                <a:r>
                  <a:rPr lang="zh-CN" altLang="en-US" dirty="0" smtClean="0">
                    <a:sym typeface="Symbol"/>
                  </a:rPr>
                  <a:t>这种</a:t>
                </a:r>
                <a:r>
                  <a:rPr lang="zh-CN" altLang="en-US" b="1" dirty="0" smtClean="0">
                    <a:solidFill>
                      <a:srgbClr val="C00000"/>
                    </a:solidFill>
                    <a:sym typeface="Symbol"/>
                  </a:rPr>
                  <a:t>唯一性证明</a:t>
                </a:r>
                <a:r>
                  <a:rPr lang="zh-CN" altLang="en-US" dirty="0" smtClean="0">
                    <a:sym typeface="Symbol"/>
                  </a:rPr>
                  <a:t>包括两部分</a:t>
                </a:r>
                <a:r>
                  <a:rPr lang="en-US" altLang="zh-CN" dirty="0" smtClean="0">
                    <a:sym typeface="Symbol"/>
                  </a:rPr>
                  <a:t>:</a:t>
                </a:r>
                <a:r>
                  <a:rPr lang="en-US" dirty="0" smtClean="0">
                    <a:sym typeface="Symbol"/>
                  </a:rPr>
                  <a:t> </a:t>
                </a:r>
              </a:p>
              <a:p>
                <a:pPr lvl="1"/>
                <a:r>
                  <a:rPr lang="zh-CN" altLang="en-US" dirty="0" smtClean="0">
                    <a:sym typeface="Symbol"/>
                  </a:rPr>
                  <a:t>存在性</a:t>
                </a:r>
                <a:r>
                  <a:rPr lang="en-US" dirty="0" smtClean="0">
                    <a:sym typeface="Symbol"/>
                  </a:rPr>
                  <a:t>: </a:t>
                </a:r>
                <a:r>
                  <a:rPr lang="zh-CN" altLang="en-US" dirty="0" smtClean="0">
                    <a:sym typeface="Symbol"/>
                  </a:rPr>
                  <a:t>证明存在某个元素</a:t>
                </a:r>
                <a14:m>
                  <m:oMath xmlns:m="http://schemas.openxmlformats.org/officeDocument/2006/math">
                    <m:r>
                      <a:rPr lang="en-US" altLang="zh-CN" i="1" dirty="0" smtClean="0">
                        <a:latin typeface="Cambria Math" panose="02040503050406030204" pitchFamily="18" charset="0"/>
                        <a:sym typeface="Symbol"/>
                      </a:rPr>
                      <m:t>𝑥</m:t>
                    </m:r>
                  </m:oMath>
                </a14:m>
                <a:r>
                  <a:rPr lang="zh-CN" altLang="en-US" dirty="0" smtClean="0">
                    <a:sym typeface="Symbol"/>
                  </a:rPr>
                  <a:t>具有期望的性质</a:t>
                </a:r>
                <a:r>
                  <a:rPr lang="en-US" dirty="0" smtClean="0">
                    <a:sym typeface="Symbol"/>
                  </a:rPr>
                  <a:t>.</a:t>
                </a:r>
              </a:p>
              <a:p>
                <a:pPr lvl="1"/>
                <a:r>
                  <a:rPr lang="zh-CN" altLang="en-US" dirty="0" smtClean="0">
                    <a:sym typeface="Symbol"/>
                  </a:rPr>
                  <a:t>唯一性</a:t>
                </a:r>
                <a:r>
                  <a:rPr lang="en-US" dirty="0" smtClean="0">
                    <a:sym typeface="Symbol"/>
                  </a:rPr>
                  <a:t>: </a:t>
                </a:r>
                <a:r>
                  <a:rPr lang="zh-CN" altLang="en-US" dirty="0" smtClean="0">
                    <a:sym typeface="Symbol"/>
                  </a:rPr>
                  <a:t>证明如果</a:t>
                </a:r>
                <a14:m>
                  <m:oMath xmlns:m="http://schemas.openxmlformats.org/officeDocument/2006/math">
                    <m:r>
                      <a:rPr lang="en-US" i="1" dirty="0" smtClean="0">
                        <a:latin typeface="Cambria Math" panose="02040503050406030204" pitchFamily="18" charset="0"/>
                        <a:sym typeface="Symbol"/>
                      </a:rPr>
                      <m:t>𝑦</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𝑥</m:t>
                    </m:r>
                  </m:oMath>
                </a14:m>
                <a:r>
                  <a:rPr lang="en-US" dirty="0" smtClean="0">
                    <a:sym typeface="Symbol"/>
                  </a:rPr>
                  <a:t>, </a:t>
                </a:r>
                <a:r>
                  <a:rPr lang="zh-CN" altLang="en-US" dirty="0" smtClean="0">
                    <a:sym typeface="Symbol"/>
                  </a:rPr>
                  <a:t>则</a:t>
                </a:r>
                <a14:m>
                  <m:oMath xmlns:m="http://schemas.openxmlformats.org/officeDocument/2006/math">
                    <m:r>
                      <a:rPr lang="en-US" i="1" dirty="0" smtClean="0">
                        <a:latin typeface="Cambria Math" panose="02040503050406030204" pitchFamily="18" charset="0"/>
                        <a:sym typeface="Symbol"/>
                      </a:rPr>
                      <m:t>𝑦</m:t>
                    </m:r>
                  </m:oMath>
                </a14:m>
                <a:r>
                  <a:rPr lang="zh-CN" altLang="en-US" dirty="0" smtClean="0">
                    <a:sym typeface="Symbol"/>
                  </a:rPr>
                  <a:t>不具有期望的性质</a:t>
                </a:r>
                <a:r>
                  <a:rPr lang="en-US" dirty="0" smtClean="0">
                    <a:sym typeface="Symbol"/>
                  </a:rPr>
                  <a:t>.</a:t>
                </a:r>
              </a:p>
              <a:p>
                <a:pPr lvl="1"/>
                <a:endParaRPr lang="en-US" dirty="0" smtClean="0">
                  <a:sym typeface="Symbol"/>
                </a:endParaRPr>
              </a:p>
              <a:p>
                <a:pPr algn="just"/>
                <a:r>
                  <a:rPr lang="zh-CN" altLang="en-US" dirty="0" smtClean="0">
                    <a:sym typeface="Symbol"/>
                  </a:rPr>
                  <a:t>例</a:t>
                </a:r>
                <a:r>
                  <a:rPr lang="en-US" dirty="0" smtClean="0">
                    <a:sym typeface="Symbol"/>
                  </a:rPr>
                  <a:t>: </a:t>
                </a:r>
                <a:r>
                  <a:rPr lang="zh-CN" altLang="en-US" dirty="0" smtClean="0">
                    <a:sym typeface="Symbol"/>
                  </a:rPr>
                  <a:t>证明如果</a:t>
                </a:r>
                <a14:m>
                  <m:oMath xmlns:m="http://schemas.openxmlformats.org/officeDocument/2006/math">
                    <m:r>
                      <a:rPr lang="en-US" altLang="zh-CN" i="1" dirty="0" smtClean="0">
                        <a:latin typeface="Cambria Math" panose="02040503050406030204" pitchFamily="18" charset="0"/>
                        <a:sym typeface="Symbol"/>
                      </a:rPr>
                      <m:t>𝑎</m:t>
                    </m:r>
                  </m:oMath>
                </a14:m>
                <a:r>
                  <a:rPr lang="en-US" altLang="zh-CN" dirty="0" smtClean="0">
                    <a:sym typeface="Symbol"/>
                  </a:rPr>
                  <a:t>, </a:t>
                </a:r>
                <a14:m>
                  <m:oMath xmlns:m="http://schemas.openxmlformats.org/officeDocument/2006/math">
                    <m:r>
                      <a:rPr lang="en-US" altLang="zh-CN" i="1" dirty="0" smtClean="0">
                        <a:latin typeface="Cambria Math" panose="02040503050406030204" pitchFamily="18" charset="0"/>
                        <a:sym typeface="Symbol"/>
                      </a:rPr>
                      <m:t>𝑏</m:t>
                    </m:r>
                  </m:oMath>
                </a14:m>
                <a:r>
                  <a:rPr lang="zh-CN" altLang="en-US" dirty="0" smtClean="0">
                    <a:sym typeface="Symbol"/>
                  </a:rPr>
                  <a:t>是实数</a:t>
                </a:r>
                <a:r>
                  <a:rPr lang="en-US" altLang="zh-CN" dirty="0" smtClean="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≠0</m:t>
                    </m:r>
                  </m:oMath>
                </a14:m>
                <a:r>
                  <a:rPr lang="en-US" dirty="0" smtClean="0">
                    <a:sym typeface="Symbol"/>
                  </a:rPr>
                  <a:t>, </a:t>
                </a:r>
                <a:r>
                  <a:rPr lang="zh-CN" altLang="en-US" dirty="0" smtClean="0">
                    <a:sym typeface="Symbol"/>
                  </a:rPr>
                  <a:t>那么存在唯一的实数</a:t>
                </a:r>
                <a14:m>
                  <m:oMath xmlns:m="http://schemas.openxmlformats.org/officeDocument/2006/math">
                    <m:r>
                      <a:rPr lang="en-US" altLang="zh-CN" i="1" dirty="0" smtClean="0">
                        <a:latin typeface="Cambria Math" panose="02040503050406030204" pitchFamily="18" charset="0"/>
                        <a:sym typeface="Symbol"/>
                      </a:rPr>
                      <m:t>𝑟</m:t>
                    </m:r>
                  </m:oMath>
                </a14:m>
                <a:r>
                  <a:rPr lang="zh-CN" altLang="en-US" dirty="0" smtClean="0">
                    <a:sym typeface="Symbol"/>
                  </a:rPr>
                  <a:t>使得</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en-US" dirty="0" smtClean="0">
                    <a:sym typeface="Symbol"/>
                  </a:rPr>
                  <a:t>.</a:t>
                </a:r>
              </a:p>
              <a:p>
                <a:r>
                  <a:rPr lang="zh-CN" altLang="en-US" dirty="0" smtClean="0">
                    <a:sym typeface="Symbol"/>
                  </a:rPr>
                  <a:t>解</a:t>
                </a:r>
                <a:r>
                  <a:rPr lang="en-US" dirty="0" smtClean="0">
                    <a:sym typeface="Symbol"/>
                  </a:rPr>
                  <a:t>:</a:t>
                </a:r>
              </a:p>
              <a:p>
                <a:pPr lvl="1" algn="just"/>
                <a:r>
                  <a:rPr lang="zh-CN" altLang="en-US" dirty="0" smtClean="0">
                    <a:sym typeface="Symbol"/>
                  </a:rPr>
                  <a:t>存在性证明</a:t>
                </a:r>
                <a:r>
                  <a:rPr lang="en-US" dirty="0" smtClean="0">
                    <a:sym typeface="Symbol"/>
                  </a:rPr>
                  <a:t>: </a:t>
                </a:r>
                <a:r>
                  <a:rPr lang="zh-CN" altLang="en-US" dirty="0" smtClean="0">
                    <a:sym typeface="Symbol"/>
                  </a:rPr>
                  <a:t>实数</a:t>
                </a:r>
                <a:r>
                  <a:rPr lang="en-US" dirty="0" smtClean="0">
                    <a:sym typeface="Symbol"/>
                  </a:rPr>
                  <a:t> </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oMath>
                </a14:m>
                <a:r>
                  <a:rPr lang="zh-CN" altLang="en-US" dirty="0" smtClean="0">
                    <a:sym typeface="Symbol"/>
                  </a:rPr>
                  <a:t>是</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zh-CN" altLang="en-US" dirty="0" smtClean="0">
                    <a:sym typeface="Symbol"/>
                  </a:rPr>
                  <a:t>的一个解</a:t>
                </a:r>
                <a:r>
                  <a:rPr lang="en-US" altLang="zh-CN" dirty="0" smtClean="0">
                    <a:sym typeface="Symbol"/>
                  </a:rPr>
                  <a:t>, </a:t>
                </a:r>
                <a:r>
                  <a:rPr lang="zh-CN" altLang="en-US" dirty="0" smtClean="0">
                    <a:sym typeface="Symbol"/>
                  </a:rPr>
                  <a:t>因为</a:t>
                </a:r>
                <a:r>
                  <a:rPr lang="en-US" dirty="0" smtClean="0">
                    <a:sym typeface="Symbol"/>
                  </a:rPr>
                  <a:t> </a:t>
                </a:r>
                <a14:m>
                  <m:oMath xmlns:m="http://schemas.openxmlformats.org/officeDocument/2006/math">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=0</m:t>
                    </m:r>
                  </m:oMath>
                </a14:m>
                <a:r>
                  <a:rPr lang="en-US" dirty="0" smtClean="0">
                    <a:sym typeface="Symbol"/>
                  </a:rPr>
                  <a:t>. </a:t>
                </a:r>
                <a:r>
                  <a:rPr lang="zh-CN" altLang="en-US" dirty="0" smtClean="0">
                    <a:sym typeface="Symbol"/>
                  </a:rPr>
                  <a:t>因此实数</a:t>
                </a:r>
                <a14:m>
                  <m:oMath xmlns:m="http://schemas.openxmlformats.org/officeDocument/2006/math">
                    <m:r>
                      <a:rPr lang="en-US" altLang="zh-CN" i="1" dirty="0" smtClean="0">
                        <a:latin typeface="Cambria Math" panose="02040503050406030204" pitchFamily="18" charset="0"/>
                        <a:sym typeface="Symbol"/>
                      </a:rPr>
                      <m:t>𝑟</m:t>
                    </m:r>
                  </m:oMath>
                </a14:m>
                <a:r>
                  <a:rPr lang="zh-CN" altLang="en-US" dirty="0" smtClean="0">
                    <a:sym typeface="Symbol"/>
                  </a:rPr>
                  <a:t>是存在的</a:t>
                </a:r>
                <a:r>
                  <a:rPr lang="en-US" altLang="zh-CN" dirty="0" smtClean="0">
                    <a:sym typeface="Symbol"/>
                  </a:rPr>
                  <a:t>.</a:t>
                </a:r>
                <a:endParaRPr lang="en-US" dirty="0" smtClean="0">
                  <a:sym typeface="Symbol"/>
                </a:endParaRPr>
              </a:p>
              <a:p>
                <a:pPr lvl="1" algn="just"/>
                <a:r>
                  <a:rPr lang="zh-CN" altLang="en-US" dirty="0" smtClean="0">
                    <a:sym typeface="Symbol"/>
                  </a:rPr>
                  <a:t>唯一性证明</a:t>
                </a:r>
                <a:r>
                  <a:rPr lang="en-US" dirty="0" smtClean="0">
                    <a:sym typeface="Symbol"/>
                  </a:rPr>
                  <a:t>: </a:t>
                </a:r>
                <a:r>
                  <a:rPr lang="zh-CN" altLang="en-US" dirty="0" smtClean="0">
                    <a:sym typeface="Symbol"/>
                  </a:rPr>
                  <a:t>假设</a:t>
                </a:r>
                <a14:m>
                  <m:oMath xmlns:m="http://schemas.openxmlformats.org/officeDocument/2006/math">
                    <m:r>
                      <a:rPr lang="en-US" altLang="zh-CN" i="1" dirty="0" smtClean="0">
                        <a:latin typeface="Cambria Math" panose="02040503050406030204" pitchFamily="18" charset="0"/>
                        <a:sym typeface="Symbol"/>
                      </a:rPr>
                      <m:t>𝑠</m:t>
                    </m:r>
                  </m:oMath>
                </a14:m>
                <a:r>
                  <a:rPr lang="zh-CN" altLang="en-US" dirty="0" smtClean="0">
                    <a:sym typeface="Symbol"/>
                  </a:rPr>
                  <a:t>是一个实数</a:t>
                </a:r>
                <a:r>
                  <a:rPr lang="en-US" altLang="zh-CN" dirty="0" smtClean="0">
                    <a:sym typeface="Symbol"/>
                  </a:rPr>
                  <a:t>, </a:t>
                </a:r>
                <a:r>
                  <a:rPr lang="zh-CN" altLang="en-US" dirty="0" smtClean="0">
                    <a:sym typeface="Symbol"/>
                  </a:rPr>
                  <a:t>使得</a:t>
                </a:r>
                <a14:m>
                  <m:oMath xmlns:m="http://schemas.openxmlformats.org/officeDocument/2006/math">
                    <m:r>
                      <a:rPr lang="en-US" i="1" dirty="0" smtClean="0">
                        <a:latin typeface="Cambria Math" panose="02040503050406030204" pitchFamily="18" charset="0"/>
                        <a:sym typeface="Symbol"/>
                      </a:rPr>
                      <m:t>𝑎𝑠</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0</m:t>
                    </m:r>
                  </m:oMath>
                </a14:m>
                <a:r>
                  <a:rPr lang="en-US" dirty="0" smtClean="0">
                    <a:sym typeface="Symbol"/>
                  </a:rPr>
                  <a:t>. </a:t>
                </a:r>
                <a:r>
                  <a:rPr lang="zh-CN" altLang="en-US" dirty="0" smtClean="0">
                    <a:sym typeface="Symbol"/>
                  </a:rPr>
                  <a:t>那么</a:t>
                </a:r>
                <a14:m>
                  <m:oMath xmlns:m="http://schemas.openxmlformats.org/officeDocument/2006/math">
                    <m:r>
                      <a:rPr lang="en-US" i="1" dirty="0" smtClean="0">
                        <a:latin typeface="Cambria Math" panose="02040503050406030204" pitchFamily="18" charset="0"/>
                        <a:sym typeface="Symbol"/>
                      </a:rPr>
                      <m:t>𝑎𝑟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𝑎𝑠</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oMath>
                </a14:m>
                <a:r>
                  <a:rPr lang="en-US" dirty="0" smtClean="0">
                    <a:sym typeface="Symbol"/>
                  </a:rPr>
                  <a:t>, </a:t>
                </a:r>
                <a:r>
                  <a:rPr lang="zh-CN" altLang="en-US" dirty="0" smtClean="0">
                    <a:sym typeface="Symbol"/>
                  </a:rPr>
                  <a:t>这儿</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𝑏</m:t>
                    </m:r>
                    <m:r>
                      <a:rPr lang="en-US" i="1" dirty="0" smtClean="0">
                        <a:latin typeface="Cambria Math" panose="02040503050406030204" pitchFamily="18" charset="0"/>
                        <a:sym typeface="Symbol"/>
                      </a:rPr>
                      <m:t>/</m:t>
                    </m:r>
                    <m:r>
                      <a:rPr lang="en-US" i="1" dirty="0" smtClean="0">
                        <a:latin typeface="Cambria Math" panose="02040503050406030204" pitchFamily="18" charset="0"/>
                        <a:sym typeface="Symbol"/>
                      </a:rPr>
                      <m:t>𝑎</m:t>
                    </m:r>
                  </m:oMath>
                </a14:m>
                <a:r>
                  <a:rPr lang="en-US" dirty="0" smtClean="0">
                    <a:sym typeface="Symbol"/>
                  </a:rPr>
                  <a:t>. </a:t>
                </a:r>
                <a:r>
                  <a:rPr lang="zh-CN" altLang="en-US" dirty="0" smtClean="0">
                    <a:sym typeface="Symbol"/>
                  </a:rPr>
                  <a:t>从公式的两侧</a:t>
                </a:r>
                <a:r>
                  <a:rPr lang="zh-CN" altLang="en-US" dirty="0">
                    <a:sym typeface="Symbol"/>
                  </a:rPr>
                  <a:t>减去</a:t>
                </a:r>
                <a14:m>
                  <m:oMath xmlns:m="http://schemas.openxmlformats.org/officeDocument/2006/math">
                    <m:r>
                      <a:rPr lang="en-US" altLang="zh-CN" i="1" dirty="0" smtClean="0">
                        <a:latin typeface="Cambria Math" panose="02040503050406030204" pitchFamily="18" charset="0"/>
                        <a:sym typeface="Symbol"/>
                      </a:rPr>
                      <m:t>𝑏</m:t>
                    </m:r>
                  </m:oMath>
                </a14:m>
                <a:r>
                  <a:rPr lang="zh-CN" altLang="en-US" dirty="0">
                    <a:sym typeface="Symbol"/>
                  </a:rPr>
                  <a:t>并除以</a:t>
                </a:r>
                <a14:m>
                  <m:oMath xmlns:m="http://schemas.openxmlformats.org/officeDocument/2006/math">
                    <m:r>
                      <a:rPr lang="en-US" altLang="zh-CN" i="1" dirty="0" smtClean="0">
                        <a:latin typeface="Cambria Math" panose="02040503050406030204" pitchFamily="18" charset="0"/>
                        <a:sym typeface="Symbol"/>
                      </a:rPr>
                      <m:t>𝑟</m:t>
                    </m:r>
                  </m:oMath>
                </a14:m>
                <a:r>
                  <a:rPr lang="en-US" altLang="zh-CN" dirty="0" smtClean="0">
                    <a:sym typeface="Symbol"/>
                  </a:rPr>
                  <a:t>, </a:t>
                </a:r>
                <a:r>
                  <a:rPr lang="zh-CN" altLang="en-US" dirty="0" smtClean="0">
                    <a:sym typeface="Symbol"/>
                  </a:rPr>
                  <a:t>可得</a:t>
                </a:r>
                <a14:m>
                  <m:oMath xmlns:m="http://schemas.openxmlformats.org/officeDocument/2006/math">
                    <m:r>
                      <a:rPr lang="en-US" i="1" dirty="0" smtClean="0">
                        <a:latin typeface="Cambria Math" panose="02040503050406030204" pitchFamily="18" charset="0"/>
                        <a:sym typeface="Symbol"/>
                      </a:rPr>
                      <m:t>𝑟</m:t>
                    </m:r>
                    <m:r>
                      <a:rPr lang="en-US" i="1" dirty="0" smtClean="0">
                        <a:latin typeface="Cambria Math" panose="02040503050406030204" pitchFamily="18" charset="0"/>
                        <a:sym typeface="Symbol"/>
                      </a:rPr>
                      <m:t> = </m:t>
                    </m:r>
                    <m:r>
                      <a:rPr lang="en-US" i="1" dirty="0" smtClean="0">
                        <a:latin typeface="Cambria Math" panose="02040503050406030204" pitchFamily="18" charset="0"/>
                        <a:sym typeface="Symbol"/>
                      </a:rPr>
                      <m:t>𝑠</m:t>
                    </m:r>
                  </m:oMath>
                </a14:m>
                <a:r>
                  <a:rPr lang="en-US" dirty="0" smtClean="0">
                    <a:sym typeface="Symbol"/>
                  </a:rPr>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952" r="-999"/>
                </a:stretch>
              </a:blipFill>
            </p:spPr>
            <p:txBody>
              <a:bodyPr/>
              <a:lstStyle/>
              <a:p>
                <a:r>
                  <a:rPr lang="zh-CN" altLang="en-US">
                    <a:noFill/>
                  </a:rPr>
                  <a:t> </a:t>
                </a:r>
              </a:p>
            </p:txBody>
          </p:sp>
        </mc:Fallback>
      </mc:AlternateContent>
      <p:sp>
        <p:nvSpPr>
          <p:cNvPr id="5" name="日期占位符 4"/>
          <p:cNvSpPr>
            <a:spLocks noGrp="1"/>
          </p:cNvSpPr>
          <p:nvPr>
            <p:ph type="dt" sz="half" idx="10"/>
          </p:nvPr>
        </p:nvSpPr>
        <p:spPr/>
        <p:txBody>
          <a:bodyPr/>
          <a:lstStyle/>
          <a:p>
            <a:fld id="{C5E6D865-10AC-4641-BF6B-38B2B5CBC8DD}" type="datetime1">
              <a:rPr lang="zh-CN" altLang="en-US" smtClean="0"/>
              <a:t>2024/11/5</a:t>
            </a:fld>
            <a:endParaRPr lang="zh-CN" altLang="en-US" dirty="0"/>
          </a:p>
        </p:txBody>
      </p:sp>
      <p:sp>
        <p:nvSpPr>
          <p:cNvPr id="7" name="灯片编号占位符 6"/>
          <p:cNvSpPr>
            <a:spLocks noGrp="1"/>
          </p:cNvSpPr>
          <p:nvPr>
            <p:ph type="sldNum" sz="quarter" idx="12"/>
          </p:nvPr>
        </p:nvSpPr>
        <p:spPr/>
        <p:txBody>
          <a:bodyPr/>
          <a:lstStyle/>
          <a:p>
            <a:fld id="{67913A8A-9EFB-4B5F-9CCB-3D21173FAA85}" type="slidenum">
              <a:rPr lang="zh-CN" altLang="en-US" smtClean="0"/>
              <a:pPr/>
              <a:t>72</a:t>
            </a:fld>
            <a:endParaRPr lang="zh-CN" altLang="en-US" dirty="0"/>
          </a:p>
        </p:txBody>
      </p:sp>
    </p:spTree>
    <p:extLst>
      <p:ext uri="{BB962C8B-B14F-4D97-AF65-F5344CB8AC3E}">
        <p14:creationId xmlns:p14="http://schemas.microsoft.com/office/powerpoint/2010/main" val="109930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down)">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4.8.5 </a:t>
            </a:r>
            <a:r>
              <a:rPr lang="zh-CN" altLang="en-US" dirty="0" smtClean="0"/>
              <a:t>证明策略</a:t>
            </a:r>
            <a:r>
              <a:rPr lang="en-US" dirty="0" smtClean="0"/>
              <a:t>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smtClean="0"/>
                  <a:t>首先</a:t>
                </a:r>
                <a:r>
                  <a:rPr lang="en-US" altLang="zh-CN" dirty="0" smtClean="0"/>
                  <a:t>, </a:t>
                </a:r>
                <a:r>
                  <a:rPr lang="zh-CN" altLang="en-US" dirty="0" smtClean="0"/>
                  <a:t>选择一种证明方法</a:t>
                </a:r>
                <a:r>
                  <a:rPr lang="en-US" dirty="0" smtClean="0"/>
                  <a:t>.</a:t>
                </a:r>
              </a:p>
              <a:p>
                <a:pPr lvl="1"/>
                <a:r>
                  <a:rPr lang="zh-CN" altLang="en-US" dirty="0" smtClean="0"/>
                  <a:t>一般</a:t>
                </a:r>
                <a:r>
                  <a:rPr lang="en-US" altLang="zh-CN" dirty="0" smtClean="0"/>
                  <a:t>, </a:t>
                </a:r>
                <a:r>
                  <a:rPr lang="zh-CN" altLang="en-US" dirty="0" smtClean="0"/>
                  <a:t>首选采用直接证明法</a:t>
                </a:r>
                <a:r>
                  <a:rPr lang="en-US" dirty="0" smtClean="0"/>
                  <a:t>.  </a:t>
                </a:r>
              </a:p>
              <a:p>
                <a:pPr lvl="1"/>
                <a:r>
                  <a:rPr lang="zh-CN" altLang="en-US" dirty="0" smtClean="0"/>
                  <a:t>如果行不通</a:t>
                </a:r>
                <a:r>
                  <a:rPr lang="en-US" altLang="zh-CN" dirty="0" smtClean="0"/>
                  <a:t>, </a:t>
                </a:r>
                <a:r>
                  <a:rPr lang="zh-CN" altLang="en-US" dirty="0" smtClean="0"/>
                  <a:t>再采用间接证明法</a:t>
                </a:r>
                <a:r>
                  <a:rPr lang="en-US" dirty="0" smtClean="0"/>
                  <a:t> (</a:t>
                </a:r>
                <a:r>
                  <a:rPr lang="zh-CN" altLang="en-US" dirty="0" smtClean="0"/>
                  <a:t>例如尝试证明对立面</a:t>
                </a:r>
                <a:r>
                  <a:rPr lang="en-US" dirty="0" smtClean="0"/>
                  <a:t>).</a:t>
                </a:r>
              </a:p>
              <a:p>
                <a:endParaRPr lang="en-US" altLang="zh-CN" dirty="0" smtClean="0"/>
              </a:p>
              <a:p>
                <a:r>
                  <a:rPr lang="zh-CN" altLang="en-US" dirty="0" smtClean="0"/>
                  <a:t>然后</a:t>
                </a:r>
                <a:r>
                  <a:rPr lang="en-US" altLang="zh-CN" dirty="0" smtClean="0"/>
                  <a:t>, </a:t>
                </a:r>
                <a:r>
                  <a:rPr lang="zh-CN" altLang="en-US" dirty="0" smtClean="0"/>
                  <a:t>无论哪种证明方法</a:t>
                </a:r>
                <a:r>
                  <a:rPr lang="en-US" altLang="zh-CN" dirty="0" smtClean="0"/>
                  <a:t>, </a:t>
                </a:r>
                <a:r>
                  <a:rPr lang="zh-CN" altLang="en-US" dirty="0" smtClean="0"/>
                  <a:t>然后选择一种策略</a:t>
                </a:r>
                <a:r>
                  <a:rPr lang="en-US" dirty="0" smtClean="0"/>
                  <a:t>.</a:t>
                </a:r>
              </a:p>
              <a:p>
                <a:pPr lvl="1" algn="just"/>
                <a:r>
                  <a:rPr lang="zh-CN" altLang="en-US" dirty="0" smtClean="0"/>
                  <a:t>一般</a:t>
                </a:r>
                <a:r>
                  <a:rPr lang="en-US" altLang="zh-CN" dirty="0" smtClean="0"/>
                  <a:t>, </a:t>
                </a:r>
                <a:r>
                  <a:rPr lang="zh-CN" altLang="en-US" dirty="0" smtClean="0"/>
                  <a:t>首先尝试</a:t>
                </a:r>
                <a:r>
                  <a:rPr lang="zh-CN" altLang="en-US" b="1" dirty="0" smtClean="0"/>
                  <a:t>正向推理</a:t>
                </a:r>
                <a:r>
                  <a:rPr lang="en-US" dirty="0" smtClean="0"/>
                  <a:t>.  </a:t>
                </a:r>
                <a:r>
                  <a:rPr lang="zh-CN" altLang="en-US" dirty="0" smtClean="0"/>
                  <a:t>从公理和已知定理开始构建一系列结论中的步骤</a:t>
                </a:r>
                <a:r>
                  <a:rPr lang="en-US" altLang="zh-CN" dirty="0" smtClean="0"/>
                  <a:t>.</a:t>
                </a:r>
                <a:r>
                  <a:rPr lang="zh-CN" altLang="en-US" dirty="0"/>
                  <a:t>从</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开始证明</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a:t>
                </a:r>
                <a:r>
                  <a:rPr lang="zh-CN" altLang="en-US" dirty="0" smtClean="0"/>
                  <a:t>或</a:t>
                </a:r>
                <a:r>
                  <a:rPr lang="zh-CN" altLang="en-US" dirty="0"/>
                  <a:t>以</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𝑞</m:t>
                    </m:r>
                  </m:oMath>
                </a14:m>
                <a:r>
                  <a:rPr lang="zh-CN" altLang="en-US" dirty="0"/>
                  <a:t>开始并证明</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oMath>
                </a14:m>
                <a:r>
                  <a:rPr lang="en-US" altLang="zh-CN" dirty="0"/>
                  <a:t>.</a:t>
                </a:r>
                <a:endParaRPr lang="en-US" altLang="zh-CN" dirty="0" smtClean="0"/>
              </a:p>
              <a:p>
                <a:pPr lvl="1"/>
                <a:r>
                  <a:rPr lang="zh-CN" altLang="en-US" dirty="0" smtClean="0"/>
                  <a:t>如果行不通</a:t>
                </a:r>
                <a:r>
                  <a:rPr lang="en-US" altLang="zh-CN" dirty="0" smtClean="0"/>
                  <a:t>, </a:t>
                </a:r>
                <a:r>
                  <a:rPr lang="zh-CN" altLang="en-US" dirty="0" smtClean="0"/>
                  <a:t>再尝试</a:t>
                </a:r>
                <a:r>
                  <a:rPr lang="zh-CN" altLang="en-US" b="1" dirty="0" smtClean="0"/>
                  <a:t>后向推理</a:t>
                </a:r>
                <a:r>
                  <a:rPr lang="en-US" altLang="zh-CN" dirty="0" smtClean="0"/>
                  <a:t>. </a:t>
                </a:r>
                <a:r>
                  <a:rPr lang="zh-CN" altLang="en-US" dirty="0" smtClean="0"/>
                  <a:t>当为了证明</a:t>
                </a:r>
                <a14:m>
                  <m:oMath xmlns:m="http://schemas.openxmlformats.org/officeDocument/2006/math">
                    <m:r>
                      <a:rPr lang="en-US" altLang="zh-CN" i="1" dirty="0" smtClean="0">
                        <a:latin typeface="Cambria Math" panose="02040503050406030204" pitchFamily="18" charset="0"/>
                      </a:rPr>
                      <m:t>𝑞</m:t>
                    </m:r>
                  </m:oMath>
                </a14:m>
                <a:r>
                  <a:rPr lang="zh-CN" altLang="en-US" dirty="0" smtClean="0"/>
                  <a:t>时</a:t>
                </a:r>
                <a:r>
                  <a:rPr lang="en-US" altLang="zh-CN" dirty="0" smtClean="0"/>
                  <a:t>, </a:t>
                </a:r>
                <a:r>
                  <a:rPr lang="zh-CN" altLang="en-US" dirty="0" smtClean="0"/>
                  <a:t>找到</a:t>
                </a:r>
                <a:r>
                  <a:rPr lang="zh-CN" altLang="en-US" dirty="0"/>
                  <a:t>一</a:t>
                </a:r>
                <a:r>
                  <a:rPr lang="zh-CN" altLang="en-US" dirty="0" smtClean="0"/>
                  <a:t>个能够证明</a:t>
                </a:r>
                <a14:m>
                  <m:oMath xmlns:m="http://schemas.openxmlformats.org/officeDocument/2006/math">
                    <m:r>
                      <a:rPr lang="en-US" altLang="zh-CN" i="1" dirty="0" smtClean="0">
                        <a:latin typeface="Cambria Math" panose="02040503050406030204" pitchFamily="18" charset="0"/>
                      </a:rPr>
                      <m:t>𝑝</m:t>
                    </m:r>
                    <m:r>
                      <a:rPr lang="en-US" altLang="zh-CN" i="1" dirty="0" err="1">
                        <a:latin typeface="Cambria Math" panose="02040503050406030204" pitchFamily="18" charset="0"/>
                      </a:rPr>
                      <m:t>→</m:t>
                    </m:r>
                    <m:r>
                      <a:rPr lang="en-US" altLang="zh-CN" i="1" dirty="0" err="1" smtClean="0">
                        <a:latin typeface="Cambria Math" panose="02040503050406030204" pitchFamily="18" charset="0"/>
                      </a:rPr>
                      <m:t>𝑞</m:t>
                    </m:r>
                  </m:oMath>
                </a14:m>
                <a:r>
                  <a:rPr lang="zh-CN" altLang="en-US" dirty="0" smtClean="0"/>
                  <a:t>语句</a:t>
                </a:r>
                <a14:m>
                  <m:oMath xmlns:m="http://schemas.openxmlformats.org/officeDocument/2006/math">
                    <m:r>
                      <a:rPr lang="en-US" altLang="zh-CN" i="1" dirty="0" smtClean="0">
                        <a:latin typeface="Cambria Math" panose="02040503050406030204" pitchFamily="18" charset="0"/>
                      </a:rPr>
                      <m:t>𝑝</m:t>
                    </m:r>
                  </m:oMath>
                </a14:m>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49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46C030C8-F375-4195-B2D6-FDF4CBFE93B8}"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73</a:t>
            </a:fld>
            <a:endParaRPr lang="zh-CN" altLang="en-US" dirty="0"/>
          </a:p>
        </p:txBody>
      </p:sp>
    </p:spTree>
    <p:extLst>
      <p:ext uri="{BB962C8B-B14F-4D97-AF65-F5344CB8AC3E}">
        <p14:creationId xmlns:p14="http://schemas.microsoft.com/office/powerpoint/2010/main" val="2152464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4.8.5 </a:t>
            </a:r>
            <a:r>
              <a:rPr lang="zh-CN" altLang="en-US" dirty="0" smtClean="0"/>
              <a:t>证明策略之后向推理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zh-CN" altLang="en-US" dirty="0" smtClean="0"/>
                  <a:t>例</a:t>
                </a:r>
                <a:r>
                  <a:rPr lang="en-US" dirty="0" smtClean="0"/>
                  <a:t>:</a:t>
                </a:r>
                <a:r>
                  <a:rPr lang="zh-CN" altLang="en-US" dirty="0" smtClean="0"/>
                  <a:t>假定两人玩游戏</a:t>
                </a:r>
                <a:r>
                  <a:rPr lang="en-US" altLang="zh-CN" dirty="0" smtClean="0"/>
                  <a:t>, </a:t>
                </a:r>
                <a:r>
                  <a:rPr lang="zh-CN" altLang="en-US" dirty="0" smtClean="0"/>
                  <a:t>轮流从最初有</a:t>
                </a:r>
                <a:r>
                  <a:rPr lang="en-US" altLang="zh-CN" dirty="0" smtClean="0"/>
                  <a:t>15</a:t>
                </a:r>
                <a:r>
                  <a:rPr lang="zh-CN" altLang="en-US" dirty="0" smtClean="0"/>
                  <a:t>块石头的堆中每次取</a:t>
                </a:r>
                <a:r>
                  <a:rPr lang="en-US" altLang="zh-CN" dirty="0" smtClean="0"/>
                  <a:t>1,2,</a:t>
                </a:r>
                <a:r>
                  <a:rPr lang="zh-CN" altLang="en-US" dirty="0" smtClean="0"/>
                  <a:t>或</a:t>
                </a:r>
                <a:r>
                  <a:rPr lang="en-US" altLang="zh-CN" dirty="0" smtClean="0"/>
                  <a:t>3</a:t>
                </a:r>
                <a:r>
                  <a:rPr lang="zh-CN" altLang="en-US" dirty="0" smtClean="0"/>
                  <a:t>块石头</a:t>
                </a:r>
                <a:r>
                  <a:rPr lang="en-US" altLang="zh-CN" dirty="0" smtClean="0"/>
                  <a:t>. </a:t>
                </a:r>
                <a:r>
                  <a:rPr lang="zh-CN" altLang="en-US" dirty="0" smtClean="0"/>
                  <a:t>取最后一块石头的人赢得游戏</a:t>
                </a:r>
                <a:r>
                  <a:rPr lang="en-US" altLang="zh-CN" dirty="0" smtClean="0"/>
                  <a:t>. </a:t>
                </a:r>
                <a:r>
                  <a:rPr lang="zh-CN" altLang="en-US" dirty="0" smtClean="0"/>
                  <a:t>证明无论第二个玩家如何取</a:t>
                </a:r>
                <a:r>
                  <a:rPr lang="en-US" altLang="zh-CN" dirty="0" smtClean="0"/>
                  <a:t>, </a:t>
                </a:r>
                <a:r>
                  <a:rPr lang="zh-CN" altLang="en-US" dirty="0" smtClean="0"/>
                  <a:t>第一个玩家都能赢得游戏</a:t>
                </a:r>
                <a:r>
                  <a:rPr lang="en-US" altLang="zh-CN" dirty="0" smtClean="0"/>
                  <a:t>.</a:t>
                </a:r>
              </a:p>
              <a:p>
                <a:r>
                  <a:rPr lang="zh-CN" altLang="en-US" dirty="0" smtClean="0"/>
                  <a:t>解</a:t>
                </a:r>
                <a:r>
                  <a:rPr lang="en-US" dirty="0" smtClean="0"/>
                  <a:t>: </a:t>
                </a:r>
                <a:r>
                  <a:rPr lang="zh-CN" altLang="en-US" dirty="0" smtClean="0"/>
                  <a:t>假设</a:t>
                </a:r>
                <a14:m>
                  <m:oMath xmlns:m="http://schemas.openxmlformats.org/officeDocument/2006/math">
                    <m:r>
                      <a:rPr lang="en-US" i="1" dirty="0" smtClean="0">
                        <a:latin typeface="Cambria Math" panose="02040503050406030204" pitchFamily="18" charset="0"/>
                      </a:rPr>
                      <m:t>𝑛</m:t>
                    </m:r>
                  </m:oMath>
                </a14:m>
                <a:r>
                  <a:rPr lang="zh-CN" altLang="en-US" dirty="0" smtClean="0"/>
                  <a:t>是游戏的最后一步</a:t>
                </a:r>
                <a:r>
                  <a:rPr lang="en-US" altLang="zh-CN" dirty="0" smtClean="0"/>
                  <a:t>. </a:t>
                </a:r>
                <a:r>
                  <a:rPr lang="zh-CN" altLang="en-US" dirty="0" smtClean="0"/>
                  <a:t>我们采用后向推理</a:t>
                </a:r>
                <a:r>
                  <a:rPr lang="en-US" dirty="0" smtClean="0"/>
                  <a:t>.</a:t>
                </a:r>
              </a:p>
              <a:p>
                <a:pPr lvl="1" algn="just"/>
                <a:r>
                  <a:rPr lang="zh-CN" altLang="en-US" dirty="0" smtClean="0"/>
                  <a:t>步骤</a:t>
                </a:r>
                <a14:m>
                  <m:oMath xmlns:m="http://schemas.openxmlformats.org/officeDocument/2006/math">
                    <m:r>
                      <a:rPr lang="en-US" i="1" dirty="0" smtClean="0">
                        <a:latin typeface="Cambria Math" panose="02040503050406030204" pitchFamily="18" charset="0"/>
                      </a:rPr>
                      <m:t>𝑛</m:t>
                    </m:r>
                  </m:oMath>
                </a14:m>
                <a:r>
                  <a:rPr lang="en-US" dirty="0" smtClean="0"/>
                  <a:t>: </a:t>
                </a:r>
                <a:r>
                  <a:rPr lang="zh-CN" altLang="en-US" dirty="0" smtClean="0"/>
                  <a:t>如果留给玩家</a:t>
                </a:r>
                <a:r>
                  <a:rPr lang="en-US" altLang="zh-CN" dirty="0" smtClean="0"/>
                  <a:t>1</a:t>
                </a:r>
                <a:r>
                  <a:rPr lang="zh-CN" altLang="en-US" dirty="0" smtClean="0"/>
                  <a:t>的石头堆中剩下</a:t>
                </a:r>
                <a:r>
                  <a:rPr lang="en-US" altLang="zh-CN" dirty="0" smtClean="0"/>
                  <a:t>1, 2, </a:t>
                </a:r>
                <a:r>
                  <a:rPr lang="zh-CN" altLang="en-US" dirty="0" smtClean="0"/>
                  <a:t>或者</a:t>
                </a:r>
                <a:r>
                  <a:rPr lang="en-US" altLang="zh-CN" dirty="0" smtClean="0"/>
                  <a:t>3</a:t>
                </a:r>
                <a:r>
                  <a:rPr lang="zh-CN" altLang="en-US" dirty="0" smtClean="0"/>
                  <a:t>块石头</a:t>
                </a:r>
                <a:r>
                  <a:rPr lang="en-US" altLang="zh-CN" dirty="0" smtClean="0"/>
                  <a:t>, </a:t>
                </a:r>
                <a:r>
                  <a:rPr lang="zh-CN" altLang="en-US" dirty="0" smtClean="0"/>
                  <a:t>那么玩家</a:t>
                </a:r>
                <a:r>
                  <a:rPr lang="en-US" altLang="zh-CN" dirty="0" smtClean="0"/>
                  <a:t>1</a:t>
                </a:r>
                <a:r>
                  <a:rPr lang="zh-CN" altLang="en-US" dirty="0" smtClean="0"/>
                  <a:t>获胜</a:t>
                </a:r>
                <a:r>
                  <a:rPr lang="en-US" dirty="0" smtClean="0"/>
                  <a:t>. </a:t>
                </a:r>
              </a:p>
              <a:p>
                <a:pPr lvl="1" algn="just"/>
                <a:r>
                  <a:rPr lang="zh-CN" altLang="en-US" dirty="0" smtClean="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−1</m:t>
                    </m:r>
                  </m:oMath>
                </a14:m>
                <a:r>
                  <a:rPr lang="en-US" dirty="0" smtClean="0"/>
                  <a:t>: </a:t>
                </a:r>
                <a:r>
                  <a:rPr lang="zh-CN" altLang="en-US" dirty="0" smtClean="0"/>
                  <a:t>如果玩家</a:t>
                </a:r>
                <a:r>
                  <a:rPr lang="en-US" altLang="zh-CN" dirty="0" smtClean="0"/>
                  <a:t>2</a:t>
                </a:r>
                <a:r>
                  <a:rPr lang="zh-CN" altLang="en-US" dirty="0" smtClean="0"/>
                  <a:t>不得不从</a:t>
                </a:r>
                <a:r>
                  <a:rPr lang="en-US" altLang="zh-CN" dirty="0" smtClean="0"/>
                  <a:t>4</a:t>
                </a:r>
                <a:r>
                  <a:rPr lang="zh-CN" altLang="en-US" dirty="0" smtClean="0"/>
                  <a:t>块石头堆中取石头</a:t>
                </a:r>
                <a:r>
                  <a:rPr lang="en-US" altLang="zh-CN" dirty="0" smtClean="0"/>
                  <a:t>, </a:t>
                </a:r>
                <a:r>
                  <a:rPr lang="zh-CN" altLang="en-US" dirty="0" smtClean="0"/>
                  <a:t>就迫使只可能留下</a:t>
                </a:r>
                <a:r>
                  <a:rPr lang="en-US" altLang="zh-CN" dirty="0" smtClean="0"/>
                  <a:t>1, 2,  </a:t>
                </a:r>
                <a:r>
                  <a:rPr lang="zh-CN" altLang="en-US" dirty="0" smtClean="0"/>
                  <a:t>或者</a:t>
                </a:r>
                <a:r>
                  <a:rPr lang="en-US" altLang="zh-CN" dirty="0" smtClean="0"/>
                  <a:t>3</a:t>
                </a:r>
                <a:r>
                  <a:rPr lang="zh-CN" altLang="en-US" dirty="0" smtClean="0"/>
                  <a:t>块石头</a:t>
                </a:r>
                <a:r>
                  <a:rPr lang="en-US" altLang="zh-CN" dirty="0" smtClean="0"/>
                  <a:t>. </a:t>
                </a:r>
                <a:r>
                  <a:rPr lang="zh-CN" altLang="en-US" dirty="0" smtClean="0"/>
                  <a:t>因此</a:t>
                </a:r>
                <a:r>
                  <a:rPr lang="en-US" altLang="zh-CN" dirty="0" smtClean="0"/>
                  <a:t>, </a:t>
                </a:r>
                <a:r>
                  <a:rPr lang="zh-CN" altLang="en-US" dirty="0" smtClean="0"/>
                  <a:t>玩家</a:t>
                </a:r>
                <a:r>
                  <a:rPr lang="en-US" altLang="zh-CN" dirty="0" smtClean="0"/>
                  <a:t>1</a:t>
                </a:r>
                <a:r>
                  <a:rPr lang="zh-CN" altLang="en-US" dirty="0" smtClean="0"/>
                  <a:t>要获胜的一种方法是在倒数第</a:t>
                </a:r>
                <a:r>
                  <a:rPr lang="en-US" altLang="zh-CN" dirty="0" smtClean="0"/>
                  <a:t>2</a:t>
                </a:r>
                <a:r>
                  <a:rPr lang="zh-CN" altLang="en-US" dirty="0" smtClean="0"/>
                  <a:t>步给玩家</a:t>
                </a:r>
                <a:r>
                  <a:rPr lang="en-US" altLang="zh-CN" dirty="0" smtClean="0"/>
                  <a:t>2</a:t>
                </a:r>
                <a:r>
                  <a:rPr lang="zh-CN" altLang="en-US" dirty="0" smtClean="0"/>
                  <a:t>留</a:t>
                </a:r>
                <a:r>
                  <a:rPr lang="en-US" altLang="zh-CN" dirty="0" smtClean="0"/>
                  <a:t>4</a:t>
                </a:r>
                <a:r>
                  <a:rPr lang="zh-CN" altLang="en-US" dirty="0" smtClean="0"/>
                  <a:t>块石头</a:t>
                </a:r>
                <a:r>
                  <a:rPr lang="en-US" altLang="zh-CN" dirty="0" smtClean="0"/>
                  <a:t>.</a:t>
                </a:r>
              </a:p>
              <a:p>
                <a:pPr lvl="1" algn="just"/>
                <a:r>
                  <a:rPr lang="zh-CN" altLang="en-US" dirty="0" smtClean="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−2</m:t>
                    </m:r>
                  </m:oMath>
                </a14:m>
                <a:r>
                  <a:rPr lang="en-US" dirty="0" smtClean="0"/>
                  <a:t>: </a:t>
                </a:r>
                <a:r>
                  <a:rPr lang="zh-CN" altLang="en-US" dirty="0" smtClean="0"/>
                  <a:t>当轮到玩家</a:t>
                </a:r>
                <a:r>
                  <a:rPr lang="en-US" altLang="zh-CN" dirty="0" smtClean="0"/>
                  <a:t>1</a:t>
                </a:r>
                <a:r>
                  <a:rPr lang="zh-CN" altLang="en-US" dirty="0" smtClean="0"/>
                  <a:t>的时候面临</a:t>
                </a:r>
                <a:r>
                  <a:rPr lang="en-US" altLang="zh-CN" dirty="0" smtClean="0"/>
                  <a:t>5, 6, </a:t>
                </a:r>
                <a:r>
                  <a:rPr lang="zh-CN" altLang="en-US" dirty="0" smtClean="0"/>
                  <a:t>或者</a:t>
                </a:r>
                <a:r>
                  <a:rPr lang="en-US" altLang="zh-CN" dirty="0" smtClean="0"/>
                  <a:t>7</a:t>
                </a:r>
                <a:r>
                  <a:rPr lang="zh-CN" altLang="en-US" dirty="0" smtClean="0"/>
                  <a:t>块石头时</a:t>
                </a:r>
                <a:r>
                  <a:rPr lang="en-US" altLang="zh-CN" dirty="0" smtClean="0"/>
                  <a:t>(</a:t>
                </a:r>
                <a:r>
                  <a:rPr lang="zh-CN" altLang="en-US" dirty="0" smtClean="0"/>
                  <a:t>当玩家</a:t>
                </a:r>
                <a:r>
                  <a:rPr lang="en-US" altLang="zh-CN" dirty="0" smtClean="0"/>
                  <a:t>2</a:t>
                </a:r>
                <a:r>
                  <a:rPr lang="zh-CN" altLang="en-US" dirty="0" smtClean="0"/>
                  <a:t>不得不从</a:t>
                </a:r>
                <a:r>
                  <a:rPr lang="en-US" altLang="zh-CN" dirty="0" smtClean="0"/>
                  <a:t>8</a:t>
                </a:r>
                <a:r>
                  <a:rPr lang="zh-CN" altLang="en-US" dirty="0" smtClean="0"/>
                  <a:t>块石头堆中取石头就会出现这种情况</a:t>
                </a:r>
                <a:r>
                  <a:rPr lang="en-US" altLang="zh-CN" dirty="0" smtClean="0"/>
                  <a:t>), </a:t>
                </a:r>
                <a:r>
                  <a:rPr lang="zh-CN" altLang="en-US" dirty="0" smtClean="0"/>
                  <a:t>玩家</a:t>
                </a:r>
                <a:r>
                  <a:rPr lang="en-US" altLang="zh-CN" dirty="0" smtClean="0"/>
                  <a:t>1</a:t>
                </a:r>
                <a:r>
                  <a:rPr lang="zh-CN" altLang="en-US" dirty="0" smtClean="0"/>
                  <a:t>就能留下</a:t>
                </a:r>
                <a:r>
                  <a:rPr lang="en-US" altLang="zh-CN" dirty="0" smtClean="0"/>
                  <a:t>4</a:t>
                </a:r>
                <a:r>
                  <a:rPr lang="zh-CN" altLang="en-US" dirty="0" smtClean="0"/>
                  <a:t>块石头</a:t>
                </a:r>
                <a:r>
                  <a:rPr lang="en-US" altLang="zh-CN" dirty="0" smtClean="0"/>
                  <a:t>.</a:t>
                </a:r>
                <a:r>
                  <a:rPr lang="en-US" dirty="0" smtClean="0"/>
                  <a:t> </a:t>
                </a:r>
              </a:p>
              <a:p>
                <a:pPr lvl="1" algn="just"/>
                <a:r>
                  <a:rPr lang="zh-CN" altLang="en-US" dirty="0"/>
                  <a:t>步骤</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−3</m:t>
                    </m:r>
                  </m:oMath>
                </a14:m>
                <a:r>
                  <a:rPr lang="en-US" altLang="zh-CN" dirty="0"/>
                  <a:t>: </a:t>
                </a:r>
                <a:r>
                  <a:rPr lang="zh-CN" altLang="en-US" dirty="0" smtClean="0"/>
                  <a:t>因此</a:t>
                </a:r>
                <a:r>
                  <a:rPr lang="en-US" altLang="zh-CN" dirty="0" smtClean="0"/>
                  <a:t>,</a:t>
                </a:r>
                <a:r>
                  <a:rPr lang="zh-CN" altLang="en-US" dirty="0" smtClean="0"/>
                  <a:t>为了</a:t>
                </a:r>
                <a:r>
                  <a:rPr lang="zh-CN" altLang="en-US" dirty="0"/>
                  <a:t>迫使玩家</a:t>
                </a:r>
                <a:r>
                  <a:rPr lang="en-US" altLang="zh-CN" dirty="0"/>
                  <a:t>2</a:t>
                </a:r>
                <a:r>
                  <a:rPr lang="zh-CN" altLang="en-US" dirty="0"/>
                  <a:t>留下</a:t>
                </a:r>
                <a:r>
                  <a:rPr lang="en-US" altLang="zh-CN" dirty="0"/>
                  <a:t>5</a:t>
                </a:r>
                <a:r>
                  <a:rPr lang="en-US" altLang="zh-CN" dirty="0" smtClean="0"/>
                  <a:t>, 6, </a:t>
                </a:r>
                <a:r>
                  <a:rPr lang="zh-CN" altLang="en-US" dirty="0" smtClean="0"/>
                  <a:t>或者</a:t>
                </a:r>
                <a:r>
                  <a:rPr lang="en-US" altLang="zh-CN" dirty="0"/>
                  <a:t>7</a:t>
                </a:r>
                <a:r>
                  <a:rPr lang="zh-CN" altLang="en-US" dirty="0"/>
                  <a:t>块石</a:t>
                </a:r>
                <a:r>
                  <a:rPr lang="zh-CN" altLang="en-US" dirty="0" smtClean="0"/>
                  <a:t>头</a:t>
                </a:r>
                <a:r>
                  <a:rPr lang="en-US" altLang="zh-CN" dirty="0" smtClean="0"/>
                  <a:t>, </a:t>
                </a:r>
                <a:r>
                  <a:rPr lang="zh-CN" altLang="en-US" dirty="0" smtClean="0"/>
                  <a:t>玩家</a:t>
                </a:r>
                <a:r>
                  <a:rPr lang="en-US" altLang="zh-CN" dirty="0"/>
                  <a:t>1</a:t>
                </a:r>
                <a:r>
                  <a:rPr lang="zh-CN" altLang="en-US" dirty="0"/>
                  <a:t>应该在倒数第</a:t>
                </a:r>
                <a:r>
                  <a:rPr lang="en-US" altLang="zh-CN" dirty="0"/>
                  <a:t>3</a:t>
                </a:r>
                <a:r>
                  <a:rPr lang="zh-CN" altLang="en-US" dirty="0"/>
                  <a:t>步给玩家</a:t>
                </a:r>
                <a:r>
                  <a:rPr lang="en-US" altLang="zh-CN" dirty="0"/>
                  <a:t>2</a:t>
                </a:r>
                <a:r>
                  <a:rPr lang="zh-CN" altLang="en-US" dirty="0"/>
                  <a:t>留下</a:t>
                </a:r>
                <a:r>
                  <a:rPr lang="en-US" altLang="zh-CN" dirty="0"/>
                  <a:t>8</a:t>
                </a:r>
                <a:r>
                  <a:rPr lang="zh-CN" altLang="en-US" dirty="0"/>
                  <a:t>块石头</a:t>
                </a:r>
                <a:r>
                  <a:rPr lang="en-US" altLang="zh-CN" dirty="0"/>
                  <a:t>. </a:t>
                </a:r>
              </a:p>
              <a:p>
                <a:pPr marL="393192" lvl="1"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1071" r="-1110" b="-11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5D950BD-20CA-4851-BDCE-050B41892B32}"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74</a:t>
            </a:fld>
            <a:endParaRPr lang="zh-CN" altLang="en-US" dirty="0"/>
          </a:p>
        </p:txBody>
      </p:sp>
    </p:spTree>
    <p:extLst>
      <p:ext uri="{BB962C8B-B14F-4D97-AF65-F5344CB8AC3E}">
        <p14:creationId xmlns:p14="http://schemas.microsoft.com/office/powerpoint/2010/main" val="185924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down)">
                                      <p:cBhvr>
                                        <p:cTn id="13" dur="500"/>
                                        <p:tgtEl>
                                          <p:spTgt spid="3">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down)">
                                      <p:cBhvr>
                                        <p:cTn id="16" dur="500"/>
                                        <p:tgtEl>
                                          <p:spTgt spid="3">
                                            <p:txEl>
                                              <p:pRg st="4" end="4"/>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down)">
                                      <p:cBhvr>
                                        <p:cTn id="19"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4.8.5 </a:t>
            </a:r>
            <a:r>
              <a:rPr lang="zh-CN" altLang="en-US" dirty="0"/>
              <a:t>证明策略之后向推理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解</a:t>
                </a:r>
                <a:r>
                  <a:rPr lang="en-US" altLang="zh-CN" dirty="0" smtClean="0"/>
                  <a:t>(</a:t>
                </a:r>
                <a:r>
                  <a:rPr lang="zh-CN" altLang="en-US" dirty="0" smtClean="0"/>
                  <a:t>续</a:t>
                </a:r>
                <a:r>
                  <a:rPr lang="en-US" altLang="zh-CN" dirty="0" smtClean="0"/>
                  <a:t>)</a:t>
                </a:r>
                <a:r>
                  <a:rPr lang="en-US" dirty="0" smtClean="0"/>
                  <a:t>: </a:t>
                </a:r>
              </a:p>
              <a:p>
                <a:pPr lvl="1" algn="just">
                  <a:lnSpc>
                    <a:spcPct val="100000"/>
                  </a:lnSpc>
                </a:pPr>
                <a:r>
                  <a:rPr lang="en-US" altLang="zh-CN" dirty="0" smtClean="0"/>
                  <a:t>……</a:t>
                </a:r>
                <a:endParaRPr lang="en-US" dirty="0" smtClean="0"/>
              </a:p>
              <a:p>
                <a:pPr lvl="1" algn="just"/>
                <a:r>
                  <a:rPr lang="zh-CN" altLang="en-US" dirty="0" smtClean="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−4</m:t>
                    </m:r>
                  </m:oMath>
                </a14:m>
                <a:r>
                  <a:rPr lang="en-US" dirty="0" smtClean="0"/>
                  <a:t>: </a:t>
                </a:r>
                <a:r>
                  <a:rPr lang="zh-CN" altLang="en-US" dirty="0" smtClean="0"/>
                  <a:t>这意味着</a:t>
                </a:r>
                <a:r>
                  <a:rPr lang="en-US" altLang="zh-CN" dirty="0" smtClean="0"/>
                  <a:t>, </a:t>
                </a:r>
                <a:r>
                  <a:rPr lang="zh-CN" altLang="en-US" dirty="0" smtClean="0"/>
                  <a:t>当玩家</a:t>
                </a:r>
                <a:r>
                  <a:rPr lang="en-US" altLang="zh-CN" dirty="0" smtClean="0"/>
                  <a:t>1</a:t>
                </a:r>
                <a:r>
                  <a:rPr lang="zh-CN" altLang="en-US" dirty="0" smtClean="0"/>
                  <a:t>取时还有</a:t>
                </a:r>
                <a:r>
                  <a:rPr lang="en-US" altLang="zh-CN" dirty="0" smtClean="0"/>
                  <a:t>9, 10, </a:t>
                </a:r>
                <a:r>
                  <a:rPr lang="zh-CN" altLang="en-US" dirty="0" smtClean="0"/>
                  <a:t>或者</a:t>
                </a:r>
                <a:r>
                  <a:rPr lang="en-US" altLang="zh-CN" dirty="0" smtClean="0"/>
                  <a:t>11</a:t>
                </a:r>
                <a:r>
                  <a:rPr lang="zh-CN" altLang="en-US" dirty="0" smtClean="0"/>
                  <a:t>块石头</a:t>
                </a:r>
                <a:r>
                  <a:rPr lang="en-US" altLang="zh-CN" dirty="0" smtClean="0"/>
                  <a:t>, </a:t>
                </a:r>
                <a:r>
                  <a:rPr lang="zh-CN" altLang="en-US" dirty="0" smtClean="0"/>
                  <a:t>这样就能确保留下</a:t>
                </a:r>
                <a:r>
                  <a:rPr lang="en-US" altLang="zh-CN" dirty="0" smtClean="0"/>
                  <a:t>8</a:t>
                </a:r>
                <a:r>
                  <a:rPr lang="zh-CN" altLang="en-US" dirty="0" smtClean="0"/>
                  <a:t>块石头给玩家</a:t>
                </a:r>
                <a:r>
                  <a:rPr lang="en-US" altLang="zh-CN" dirty="0" smtClean="0"/>
                  <a:t>2</a:t>
                </a:r>
                <a:r>
                  <a:rPr lang="en-US" dirty="0" smtClean="0"/>
                  <a:t>. </a:t>
                </a:r>
              </a:p>
              <a:p>
                <a:pPr lvl="1" algn="just"/>
                <a:r>
                  <a:rPr lang="zh-CN" altLang="en-US" dirty="0" smtClean="0"/>
                  <a:t>步骤</a:t>
                </a:r>
                <a14:m>
                  <m:oMath xmlns:m="http://schemas.openxmlformats.org/officeDocument/2006/math">
                    <m:r>
                      <a:rPr lang="en-US" i="1" dirty="0" smtClean="0">
                        <a:latin typeface="Cambria Math" panose="02040503050406030204" pitchFamily="18" charset="0"/>
                      </a:rPr>
                      <m:t>𝑛</m:t>
                    </m:r>
                    <m:r>
                      <a:rPr lang="en-US" i="1" dirty="0" smtClean="0">
                        <a:latin typeface="Cambria Math" panose="02040503050406030204" pitchFamily="18" charset="0"/>
                      </a:rPr>
                      <m:t>−5</m:t>
                    </m:r>
                  </m:oMath>
                </a14:m>
                <a:r>
                  <a:rPr lang="en-US" dirty="0" smtClean="0"/>
                  <a:t>: </a:t>
                </a:r>
                <a:r>
                  <a:rPr lang="zh-CN" altLang="en-US" dirty="0" smtClean="0"/>
                  <a:t>同样的</a:t>
                </a:r>
                <a:r>
                  <a:rPr lang="en-US" altLang="zh-CN" dirty="0" smtClean="0"/>
                  <a:t>, </a:t>
                </a:r>
                <a:r>
                  <a:rPr lang="zh-CN" altLang="en-US" dirty="0" smtClean="0"/>
                  <a:t>当玩家</a:t>
                </a:r>
                <a:r>
                  <a:rPr lang="en-US" altLang="zh-CN" dirty="0" smtClean="0"/>
                  <a:t>1</a:t>
                </a:r>
                <a:r>
                  <a:rPr lang="zh-CN" altLang="en-US" dirty="0" smtClean="0"/>
                  <a:t>走第一步时应该留下</a:t>
                </a:r>
                <a:r>
                  <a:rPr lang="en-US" altLang="zh-CN" dirty="0" smtClean="0"/>
                  <a:t>12</a:t>
                </a:r>
                <a:r>
                  <a:rPr lang="zh-CN" altLang="en-US" dirty="0" smtClean="0"/>
                  <a:t>块石头</a:t>
                </a:r>
                <a:r>
                  <a:rPr lang="en-US" altLang="zh-CN" dirty="0" smtClean="0"/>
                  <a:t>(</a:t>
                </a:r>
                <a:r>
                  <a:rPr lang="zh-CN" altLang="en-US" dirty="0" smtClean="0"/>
                  <a:t>通过取走</a:t>
                </a:r>
                <a:r>
                  <a:rPr lang="en-US" altLang="zh-CN" dirty="0" smtClean="0"/>
                  <a:t>3</a:t>
                </a:r>
                <a:r>
                  <a:rPr lang="zh-CN" altLang="en-US" dirty="0" smtClean="0"/>
                  <a:t>块石头</a:t>
                </a:r>
                <a:r>
                  <a:rPr lang="en-US" altLang="zh-CN" dirty="0" smtClean="0"/>
                  <a:t>)</a:t>
                </a:r>
                <a:r>
                  <a:rPr lang="en-US" dirty="0" smtClean="0"/>
                  <a:t>. </a:t>
                </a:r>
              </a:p>
              <a:p>
                <a:pPr lvl="1" algn="just"/>
                <a:r>
                  <a:rPr lang="zh-CN" altLang="en-US" dirty="0" smtClean="0"/>
                  <a:t>现在</a:t>
                </a:r>
                <a:r>
                  <a:rPr lang="en-US" altLang="zh-CN" dirty="0" smtClean="0"/>
                  <a:t>, </a:t>
                </a:r>
                <a:r>
                  <a:rPr lang="zh-CN" altLang="en-US" dirty="0" smtClean="0"/>
                  <a:t>将以上论证反过来就能证明无论玩家</a:t>
                </a:r>
                <a:r>
                  <a:rPr lang="en-US" altLang="zh-CN" dirty="0" smtClean="0"/>
                  <a:t>2</a:t>
                </a:r>
                <a:r>
                  <a:rPr lang="zh-CN" altLang="en-US" dirty="0" smtClean="0"/>
                  <a:t>如何取</a:t>
                </a:r>
                <a:r>
                  <a:rPr lang="en-US" altLang="zh-CN" dirty="0" smtClean="0"/>
                  <a:t>, </a:t>
                </a:r>
                <a:r>
                  <a:rPr lang="zh-CN" altLang="en-US" dirty="0" smtClean="0"/>
                  <a:t>玩家</a:t>
                </a:r>
                <a:r>
                  <a:rPr lang="en-US" altLang="zh-CN" dirty="0" smtClean="0"/>
                  <a:t>1</a:t>
                </a:r>
                <a:r>
                  <a:rPr lang="zh-CN" altLang="en-US" dirty="0" smtClean="0"/>
                  <a:t>第一步取走</a:t>
                </a:r>
                <a:r>
                  <a:rPr lang="en-US" altLang="zh-CN" dirty="0" smtClean="0"/>
                  <a:t>3</a:t>
                </a:r>
                <a:r>
                  <a:rPr lang="zh-CN" altLang="en-US" dirty="0" smtClean="0"/>
                  <a:t>块</a:t>
                </a:r>
                <a:r>
                  <a:rPr lang="en-US" altLang="zh-CN" dirty="0" smtClean="0"/>
                  <a:t>, </a:t>
                </a:r>
                <a:r>
                  <a:rPr lang="zh-CN" altLang="en-US" dirty="0" smtClean="0"/>
                  <a:t>那么总是能够赢得游戏</a:t>
                </a:r>
                <a:r>
                  <a:rPr lang="en-US" altLang="zh-CN" dirty="0" smtClean="0"/>
                  <a:t>, </a:t>
                </a:r>
                <a:r>
                  <a:rPr lang="zh-CN" altLang="en-US" dirty="0" smtClean="0"/>
                  <a:t>通过依次给玩家</a:t>
                </a:r>
                <a:r>
                  <a:rPr lang="en-US" altLang="zh-CN" dirty="0" smtClean="0"/>
                  <a:t>2</a:t>
                </a:r>
                <a:r>
                  <a:rPr lang="zh-CN" altLang="en-US" dirty="0" smtClean="0"/>
                  <a:t>留下</a:t>
                </a:r>
                <a:r>
                  <a:rPr lang="en-US" altLang="zh-CN" dirty="0" smtClean="0"/>
                  <a:t>12, 8, 4</a:t>
                </a:r>
                <a:r>
                  <a:rPr lang="zh-CN" altLang="en-US" dirty="0" smtClean="0"/>
                  <a:t>块石头</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832"/>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1406AF2-1FEA-4206-8364-C934981B15FB}"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75</a:t>
            </a:fld>
            <a:endParaRPr lang="zh-CN" altLang="en-US" dirty="0"/>
          </a:p>
        </p:txBody>
      </p:sp>
    </p:spTree>
    <p:extLst>
      <p:ext uri="{BB962C8B-B14F-4D97-AF65-F5344CB8AC3E}">
        <p14:creationId xmlns:p14="http://schemas.microsoft.com/office/powerpoint/2010/main" val="5875539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57200" y="1088823"/>
            <a:ext cx="11277599" cy="9685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4.8.6 </a:t>
            </a:r>
            <a:r>
              <a:rPr lang="zh-CN" altLang="en-US" dirty="0" smtClean="0"/>
              <a:t>全称性证明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algn="just"/>
                <a:r>
                  <a:rPr lang="zh-CN" altLang="en-US" dirty="0" smtClean="0"/>
                  <a:t>为了证明</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b="0" i="1" smtClean="0">
                        <a:latin typeface="Cambria Math" panose="02040503050406030204" pitchFamily="18" charset="0"/>
                      </a:rPr>
                      <m:t>(</m:t>
                    </m:r>
                    <m:r>
                      <a:rPr lang="en-US" altLang="zh-CN" i="1">
                        <a:latin typeface="Cambria Math" panose="02040503050406030204" pitchFamily="18" charset="0"/>
                      </a:rPr>
                      <m:t>𝑥</m:t>
                    </m:r>
                    <m:r>
                      <a:rPr lang="en-US" altLang="zh-CN" b="0" i="1" smtClean="0">
                        <a:latin typeface="Cambria Math" panose="02040503050406030204" pitchFamily="18" charset="0"/>
                      </a:rPr>
                      <m:t>)</m:t>
                    </m:r>
                  </m:oMath>
                </a14:m>
                <a:r>
                  <a:rPr lang="en-US" dirty="0" smtClean="0"/>
                  <a:t>, </a:t>
                </a:r>
                <a:r>
                  <a:rPr lang="zh-CN" altLang="en-US" b="1" dirty="0" smtClean="0">
                    <a:solidFill>
                      <a:srgbClr val="C00000"/>
                    </a:solidFill>
                  </a:rPr>
                  <a:t>全称性证明</a:t>
                </a:r>
                <a:r>
                  <a:rPr lang="zh-CN" altLang="en-US" dirty="0" smtClean="0"/>
                  <a:t>假设</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是论域</a:t>
                </a:r>
                <a14:m>
                  <m:oMath xmlns:m="http://schemas.openxmlformats.org/officeDocument/2006/math">
                    <m:r>
                      <a:rPr lang="en-US" altLang="zh-CN" i="1" dirty="0" smtClean="0">
                        <a:latin typeface="Cambria Math" panose="02040503050406030204" pitchFamily="18" charset="0"/>
                      </a:rPr>
                      <m:t>𝑈</m:t>
                    </m:r>
                  </m:oMath>
                </a14:m>
                <a:r>
                  <a:rPr lang="zh-CN" altLang="en-US" dirty="0" smtClean="0"/>
                  <a:t>中的任意元素</a:t>
                </a:r>
                <a:r>
                  <a:rPr lang="en-US" altLang="zh-CN" dirty="0" smtClean="0"/>
                  <a:t>, </a:t>
                </a:r>
                <a:r>
                  <a:rPr lang="zh-CN" altLang="en-US" dirty="0" smtClean="0"/>
                  <a:t>证明</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zh-CN" altLang="en-US" dirty="0" smtClean="0"/>
                  <a:t>为真</a:t>
                </a:r>
                <a:r>
                  <a:rPr lang="en-US" dirty="0" smtClean="0"/>
                  <a:t>. </a:t>
                </a:r>
                <a:r>
                  <a:rPr lang="zh-CN" altLang="en-US" dirty="0" smtClean="0"/>
                  <a:t>使用量化命题的推理规则之全称引入</a:t>
                </a:r>
                <a:r>
                  <a:rPr lang="en-US" altLang="zh-CN" dirty="0" smtClean="0"/>
                  <a:t>, </a:t>
                </a:r>
                <a:r>
                  <a:rPr lang="zh-CN" altLang="en-US" dirty="0" smtClean="0"/>
                  <a:t>那么就能证明</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𝑥𝑃</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en-US" altLang="zh-CN" dirty="0" smtClean="0"/>
                  <a:t>.</a:t>
                </a:r>
                <a:endParaRPr lang="en-US" altLang="zh-CN" dirty="0"/>
              </a:p>
              <a:p>
                <a:endParaRPr lang="en-US" dirty="0" smtClean="0"/>
              </a:p>
              <a:p>
                <a:r>
                  <a:rPr lang="zh-CN" altLang="en-US" dirty="0" smtClean="0"/>
                  <a:t>例</a:t>
                </a:r>
                <a:r>
                  <a:rPr lang="en-US" dirty="0" smtClean="0"/>
                  <a:t>:</a:t>
                </a:r>
                <a:r>
                  <a:rPr lang="zh-CN" altLang="en-US" dirty="0" smtClean="0"/>
                  <a:t>证明一个整数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是偶数当且仅当</a:t>
                </a:r>
                <a14:m>
                  <m:oMath xmlns:m="http://schemas.openxmlformats.org/officeDocument/2006/math">
                    <m:sSup>
                      <m:sSupPr>
                        <m:ctrlPr>
                          <a:rPr lang="en-US" altLang="zh-CN" i="1">
                            <a:latin typeface="Cambria Math" panose="02040503050406030204" pitchFamily="18" charset="0"/>
                            <a:sym typeface="Wingdings" pitchFamily="2" charset="2"/>
                          </a:rPr>
                        </m:ctrlPr>
                      </m:sSupPr>
                      <m:e>
                        <m:r>
                          <a:rPr lang="en-US" altLang="zh-CN" i="1">
                            <a:latin typeface="Cambria Math" panose="02040503050406030204" pitchFamily="18" charset="0"/>
                            <a:sym typeface="Wingdings" pitchFamily="2" charset="2"/>
                          </a:rPr>
                          <m:t>𝑥</m:t>
                        </m:r>
                      </m:e>
                      <m:sup>
                        <m:r>
                          <a:rPr lang="en-US" altLang="zh-CN" i="1">
                            <a:latin typeface="Cambria Math" panose="02040503050406030204" pitchFamily="18" charset="0"/>
                            <a:sym typeface="Wingdings" pitchFamily="2" charset="2"/>
                          </a:rPr>
                          <m:t>2</m:t>
                        </m:r>
                      </m:sup>
                    </m:sSup>
                  </m:oMath>
                </a14:m>
                <a:r>
                  <a:rPr lang="zh-CN" altLang="en-US" dirty="0" smtClean="0"/>
                  <a:t>是偶数</a:t>
                </a:r>
                <a:r>
                  <a:rPr lang="en-US" dirty="0" smtClean="0"/>
                  <a:t>. </a:t>
                </a:r>
              </a:p>
              <a:p>
                <a:pPr algn="just"/>
                <a:r>
                  <a:rPr lang="zh-CN" altLang="en-US" dirty="0" smtClean="0"/>
                  <a:t>解</a:t>
                </a:r>
                <a:r>
                  <a:rPr lang="en-US" dirty="0" smtClean="0"/>
                  <a:t>:</a:t>
                </a:r>
                <a:r>
                  <a:rPr lang="zh-CN" altLang="en-US" dirty="0" smtClean="0"/>
                  <a:t>为了证明</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sym typeface="Wingdings" pitchFamily="2" charset="2"/>
                      </a:rPr>
                      <m:t>𝑥</m:t>
                    </m:r>
                  </m:oMath>
                </a14:m>
                <a:r>
                  <a:rPr lang="en-US" dirty="0" smtClean="0">
                    <a:sym typeface="Symbol"/>
                  </a:rPr>
                  <a:t>(</a:t>
                </a:r>
                <a14:m>
                  <m:oMath xmlns:m="http://schemas.openxmlformats.org/officeDocument/2006/math">
                    <m:r>
                      <a:rPr lang="en-US" altLang="zh-CN" i="1">
                        <a:latin typeface="Cambria Math" panose="02040503050406030204" pitchFamily="18" charset="0"/>
                        <a:sym typeface="Wingdings" pitchFamily="2" charset="2"/>
                      </a:rPr>
                      <m:t>𝑥</m:t>
                    </m:r>
                  </m:oMath>
                </a14:m>
                <a:r>
                  <a:rPr lang="zh-CN" altLang="en-US" dirty="0" smtClean="0">
                    <a:sym typeface="Symbol"/>
                  </a:rPr>
                  <a:t>是偶数</a:t>
                </a:r>
                <a:r>
                  <a:rPr lang="en-US" dirty="0" smtClean="0">
                    <a:sym typeface="Symbol"/>
                  </a:rPr>
                  <a:t></a:t>
                </a:r>
                <a:r>
                  <a:rPr lang="en-US" dirty="0" smtClean="0">
                    <a:sym typeface="Wingdings" pitchFamily="2" charset="2"/>
                  </a:rPr>
                  <a:t> </a:t>
                </a:r>
                <a14:m>
                  <m:oMath xmlns:m="http://schemas.openxmlformats.org/officeDocument/2006/math">
                    <m:sSup>
                      <m:sSupPr>
                        <m:ctrlPr>
                          <a:rPr lang="en-US" altLang="zh-CN" i="1" smtClean="0">
                            <a:latin typeface="Cambria Math" panose="02040503050406030204" pitchFamily="18" charset="0"/>
                            <a:sym typeface="Wingdings" pitchFamily="2" charset="2"/>
                          </a:rPr>
                        </m:ctrlPr>
                      </m:sSupPr>
                      <m:e>
                        <m:r>
                          <a:rPr lang="en-US" altLang="zh-CN" b="0" i="1" smtClean="0">
                            <a:latin typeface="Cambria Math" panose="02040503050406030204" pitchFamily="18" charset="0"/>
                            <a:sym typeface="Wingdings" pitchFamily="2" charset="2"/>
                          </a:rPr>
                          <m:t>𝑥</m:t>
                        </m:r>
                      </m:e>
                      <m:sup>
                        <m:r>
                          <a:rPr lang="en-US" altLang="zh-CN" b="0" i="1" smtClean="0">
                            <a:latin typeface="Cambria Math" panose="02040503050406030204" pitchFamily="18" charset="0"/>
                            <a:sym typeface="Wingdings" pitchFamily="2" charset="2"/>
                          </a:rPr>
                          <m:t>2</m:t>
                        </m:r>
                      </m:sup>
                    </m:sSup>
                  </m:oMath>
                </a14:m>
                <a:r>
                  <a:rPr lang="zh-CN" altLang="en-US" dirty="0" smtClean="0"/>
                  <a:t>是偶数</a:t>
                </a:r>
                <a:r>
                  <a:rPr lang="en-US" altLang="zh-CN" dirty="0" smtClean="0"/>
                  <a:t>)</a:t>
                </a:r>
                <a:r>
                  <a:rPr lang="en-US" dirty="0" smtClean="0"/>
                  <a:t>, </a:t>
                </a:r>
                <a:r>
                  <a:rPr lang="zh-CN" altLang="en-US" dirty="0" smtClean="0"/>
                  <a:t>我们假设</a:t>
                </a:r>
                <a14:m>
                  <m:oMath xmlns:m="http://schemas.openxmlformats.org/officeDocument/2006/math">
                    <m:r>
                      <a:rPr lang="en-US" altLang="zh-CN" i="1">
                        <a:latin typeface="Cambria Math" panose="02040503050406030204" pitchFamily="18" charset="0"/>
                        <a:sym typeface="Wingdings" pitchFamily="2" charset="2"/>
                      </a:rPr>
                      <m:t>𝑥</m:t>
                    </m:r>
                  </m:oMath>
                </a14:m>
                <a:r>
                  <a:rPr lang="zh-CN" altLang="en-US" dirty="0" smtClean="0"/>
                  <a:t>是任意一个整数</a:t>
                </a:r>
                <a:r>
                  <a:rPr lang="en-US" altLang="zh-CN" dirty="0" smtClean="0"/>
                  <a:t>. </a:t>
                </a:r>
                <a:r>
                  <a:rPr lang="zh-CN" altLang="en-US" dirty="0" smtClean="0"/>
                  <a:t>回忆之前提及</a:t>
                </a:r>
                <a14:m>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oMath>
                </a14:m>
                <a:r>
                  <a:rPr lang="zh-CN" altLang="en-US" dirty="0" smtClean="0"/>
                  <a:t>等价于</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rPr>
                      <m:t>)⋀(</m:t>
                    </m:r>
                    <m:r>
                      <a:rPr lang="en-US" altLang="zh-CN" b="0" i="1" smtClean="0">
                        <a:latin typeface="Cambria Math" panose="02040503050406030204" pitchFamily="18" charset="0"/>
                      </a:rPr>
                      <m:t>𝑞</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oMath>
                </a14:m>
                <a:r>
                  <a:rPr lang="en-US" altLang="zh-CN" dirty="0" smtClean="0"/>
                  <a:t>. </a:t>
                </a:r>
                <a:r>
                  <a:rPr lang="zh-CN" altLang="en-US" dirty="0" smtClean="0"/>
                  <a:t>因此我们需要同时证明两种情况</a:t>
                </a:r>
                <a:r>
                  <a:rPr lang="en-US" dirty="0" smtClean="0"/>
                  <a:t>.</a:t>
                </a:r>
              </a:p>
              <a:p>
                <a:pPr marL="542925" indent="-180975" algn="just">
                  <a:buClr>
                    <a:srgbClr val="01559D"/>
                  </a:buClr>
                  <a:buSzPct val="97000"/>
                  <a:buFont typeface="Wingdings" panose="05000000000000000000" pitchFamily="2" charset="2"/>
                  <a:buChar char="Ø"/>
                </a:pPr>
                <a:r>
                  <a:rPr lang="zh-CN" altLang="en-US" sz="2400" dirty="0" smtClean="0"/>
                  <a:t>情况</a:t>
                </a:r>
                <a:r>
                  <a:rPr lang="en-US" altLang="zh-CN" sz="2400" dirty="0" smtClean="0"/>
                  <a:t>1(</a:t>
                </a:r>
                <a14:m>
                  <m:oMath xmlns:m="http://schemas.openxmlformats.org/officeDocument/2006/math">
                    <m:r>
                      <a:rPr lang="en-US" altLang="zh-CN" sz="2400" i="1">
                        <a:latin typeface="Cambria Math" panose="02040503050406030204" pitchFamily="18" charset="0"/>
                      </a:rPr>
                      <m:t>𝑝</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𝑞</m:t>
                    </m:r>
                    <m:r>
                      <a:rPr lang="en-US" altLang="zh-CN" sz="2400" b="0" i="1" smtClean="0">
                        <a:latin typeface="Cambria Math" panose="02040503050406030204" pitchFamily="18" charset="0"/>
                      </a:rPr>
                      <m:t>)</m:t>
                    </m:r>
                  </m:oMath>
                </a14:m>
                <a:r>
                  <a:rPr lang="en-US" altLang="zh-CN" sz="2400" dirty="0" smtClean="0"/>
                  <a:t>: </a:t>
                </a:r>
                <a:r>
                  <a:rPr lang="zh-CN" altLang="en-US" sz="2400" dirty="0" smtClean="0"/>
                  <a:t>我们采用直接证明法来证明</a:t>
                </a:r>
                <a:r>
                  <a:rPr lang="en-US" altLang="zh-CN" sz="2400" dirty="0" smtClean="0"/>
                  <a:t>. </a:t>
                </a:r>
                <a:r>
                  <a:rPr lang="zh-CN" altLang="en-US" sz="2400" dirty="0" smtClean="0"/>
                  <a:t>如果</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是偶数</a:t>
                </a:r>
                <a:r>
                  <a:rPr lang="en-US" altLang="zh-CN" sz="2400" dirty="0" smtClean="0"/>
                  <a:t>,</a:t>
                </a:r>
                <a:r>
                  <a:rPr lang="zh-CN" altLang="en-US" sz="2400" dirty="0" smtClean="0"/>
                  <a:t>那么</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smtClean="0"/>
                  <a:t>是偶数</a:t>
                </a:r>
                <a:r>
                  <a:rPr lang="en-US" altLang="zh-CN" sz="2400" dirty="0" smtClean="0"/>
                  <a:t>.  </a:t>
                </a:r>
                <a:r>
                  <a:rPr lang="zh-CN" altLang="en-US" sz="2400" dirty="0" smtClean="0"/>
                  <a:t>当</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是偶数时</a:t>
                </a:r>
                <a:r>
                  <a:rPr lang="en-US" altLang="zh-CN" sz="2400" dirty="0" smtClean="0"/>
                  <a:t>, </a:t>
                </a:r>
                <a:r>
                  <a:rPr lang="zh-CN" altLang="en-US" sz="2400" dirty="0" smtClean="0"/>
                  <a:t>对于整数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smtClean="0"/>
                  <a:t>, </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 = 2</m:t>
                    </m:r>
                    <m:r>
                      <a:rPr lang="en-US" altLang="zh-CN" sz="2400" i="1" dirty="0" smtClean="0">
                        <a:latin typeface="Cambria Math" panose="02040503050406030204" pitchFamily="18" charset="0"/>
                      </a:rPr>
                      <m:t>𝑘</m:t>
                    </m:r>
                  </m:oMath>
                </a14:m>
                <a:r>
                  <a:rPr lang="en-US" altLang="zh-CN" sz="2400" dirty="0" smtClean="0"/>
                  <a:t>. </a:t>
                </a:r>
                <a:r>
                  <a:rPr lang="zh-CN" altLang="en-US" sz="2400" dirty="0" smtClean="0"/>
                  <a:t>因此</a:t>
                </a:r>
                <a:r>
                  <a:rPr lang="en-US" altLang="zh-CN" sz="2400" dirty="0" smtClean="0"/>
                  <a:t>,</a:t>
                </a:r>
                <a:r>
                  <a:rPr lang="en-US" altLang="zh-CN" sz="2400" dirty="0">
                    <a:sym typeface="Wingdings" pitchFamily="2" charset="2"/>
                  </a:rPr>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en-US" altLang="zh-CN" sz="2400" dirty="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4</m:t>
                        </m:r>
                        <m:r>
                          <a:rPr lang="en-US" altLang="zh-CN" sz="2400" b="0" i="1" smtClean="0">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smtClean="0"/>
                  <a:t> </a:t>
                </a:r>
                <a:r>
                  <a:rPr lang="en-US" altLang="zh-CN" sz="2400" dirty="0"/>
                  <a:t>=</a:t>
                </a:r>
                <a14:m>
                  <m:oMath xmlns:m="http://schemas.openxmlformats.org/officeDocument/2006/math">
                    <m:r>
                      <a:rPr lang="en-US" altLang="zh-CN" sz="2400" i="1">
                        <a:latin typeface="Cambria Math" panose="02040503050406030204" pitchFamily="18" charset="0"/>
                        <a:sym typeface="Wingdings" pitchFamily="2" charset="2"/>
                      </a:rPr>
                      <m:t>2</m:t>
                    </m:r>
                  </m:oMath>
                </a14:m>
                <a:r>
                  <a:rPr lang="en-US" altLang="zh-CN" sz="2400" dirty="0" smtClean="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smtClean="0"/>
                  <a:t>). </a:t>
                </a:r>
                <a:r>
                  <a:rPr lang="zh-CN" altLang="en-US" sz="2400" dirty="0" smtClean="0"/>
                  <a:t>根据偶数定义</a:t>
                </a:r>
                <a:r>
                  <a:rPr lang="en-US" altLang="zh-CN" sz="2400" dirty="0" smtClean="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a:t>是</a:t>
                </a:r>
                <a:r>
                  <a:rPr lang="zh-CN" altLang="en-US" sz="2400" dirty="0" smtClean="0"/>
                  <a:t>偶数</a:t>
                </a:r>
                <a:r>
                  <a:rPr lang="en-US" altLang="zh-CN" sz="2400" dirty="0" smtClean="0"/>
                  <a:t>.</a:t>
                </a:r>
                <a:endParaRPr lang="en-US" altLang="zh-CN" sz="2400" dirty="0"/>
              </a:p>
              <a:p>
                <a:pPr marL="542925" indent="-180975">
                  <a:buClr>
                    <a:srgbClr val="01559D"/>
                  </a:buClr>
                  <a:buSzPct val="97000"/>
                  <a:buFont typeface="Wingdings" panose="05000000000000000000" pitchFamily="2" charset="2"/>
                  <a:buChar char="Ø"/>
                </a:pPr>
                <a:endParaRPr lang="en-US" altLang="zh-CN" sz="2400" dirty="0" smtClean="0"/>
              </a:p>
              <a:p>
                <a:pPr marL="542925" indent="-180975">
                  <a:buClr>
                    <a:srgbClr val="01559D"/>
                  </a:buClr>
                  <a:buSzPct val="97000"/>
                  <a:buFont typeface="Wingdings" panose="05000000000000000000" pitchFamily="2" charset="2"/>
                  <a:buChar char="Ø"/>
                </a:pPr>
                <a:endParaRPr lang="en-US" sz="2400"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357" r="-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BCD1451D-C018-42CB-9495-B3EB08EF7B54}"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76</a:t>
            </a:fld>
            <a:endParaRPr lang="zh-CN" altLang="en-US" dirty="0"/>
          </a:p>
        </p:txBody>
      </p:sp>
    </p:spTree>
    <p:extLst>
      <p:ext uri="{BB962C8B-B14F-4D97-AF65-F5344CB8AC3E}">
        <p14:creationId xmlns:p14="http://schemas.microsoft.com/office/powerpoint/2010/main" val="40621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down)">
                                      <p:cBhvr>
                                        <p:cTn id="12" dur="500"/>
                                        <p:tgtEl>
                                          <p:spTgt spid="3">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down)">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4.8.6 </a:t>
            </a:r>
            <a:r>
              <a:rPr lang="zh-CN" altLang="en-US" dirty="0" smtClean="0"/>
              <a:t>全称性证明</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lvl="0"/>
                <a:r>
                  <a:rPr lang="zh-CN" altLang="en-US" dirty="0">
                    <a:solidFill>
                      <a:prstClr val="black"/>
                    </a:solidFill>
                  </a:rPr>
                  <a:t>解</a:t>
                </a:r>
                <a:r>
                  <a:rPr lang="en-US" altLang="zh-CN" dirty="0">
                    <a:solidFill>
                      <a:prstClr val="black"/>
                    </a:solidFill>
                  </a:rPr>
                  <a:t>(</a:t>
                </a:r>
                <a:r>
                  <a:rPr lang="zh-CN" altLang="en-US" dirty="0">
                    <a:solidFill>
                      <a:prstClr val="black"/>
                    </a:solidFill>
                  </a:rPr>
                  <a:t>续</a:t>
                </a:r>
                <a:r>
                  <a:rPr lang="en-US" altLang="zh-CN" dirty="0" smtClean="0">
                    <a:solidFill>
                      <a:prstClr val="black"/>
                    </a:solidFill>
                  </a:rPr>
                  <a:t>):</a:t>
                </a:r>
                <a:endParaRPr lang="en-US" altLang="zh-CN" sz="2400" dirty="0" smtClean="0"/>
              </a:p>
              <a:p>
                <a:pPr marL="542925" indent="-180975" algn="just">
                  <a:buClr>
                    <a:srgbClr val="01559D"/>
                  </a:buClr>
                  <a:buSzPct val="97000"/>
                  <a:buFont typeface="Wingdings" panose="05000000000000000000" pitchFamily="2" charset="2"/>
                  <a:buChar char="Ø"/>
                </a:pPr>
                <a:r>
                  <a:rPr lang="zh-CN" altLang="en-US" sz="2400" dirty="0" smtClean="0"/>
                  <a:t>情况</a:t>
                </a:r>
                <a:r>
                  <a:rPr lang="en-US" altLang="zh-CN" sz="2400" dirty="0" smtClean="0"/>
                  <a:t>2</a:t>
                </a:r>
                <a:r>
                  <a:rPr lang="en-US" altLang="zh-CN" sz="2400" dirty="0"/>
                  <a:t> </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𝑞</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𝑝</m:t>
                    </m:r>
                    <m:r>
                      <a:rPr lang="en-US" altLang="zh-CN" sz="2400" i="1">
                        <a:latin typeface="Cambria Math" panose="02040503050406030204" pitchFamily="18" charset="0"/>
                      </a:rPr>
                      <m:t>)</m:t>
                    </m:r>
                  </m:oMath>
                </a14:m>
                <a:r>
                  <a:rPr lang="en-US" altLang="zh-CN" sz="2400" dirty="0"/>
                  <a:t>:</a:t>
                </a:r>
                <a:r>
                  <a:rPr lang="en-US" altLang="zh-CN" sz="2400" dirty="0" smtClean="0"/>
                  <a:t> </a:t>
                </a:r>
                <a:r>
                  <a:rPr lang="zh-CN" altLang="en-US" sz="2400" dirty="0" smtClean="0"/>
                  <a:t>我们采用反证法来证明</a:t>
                </a:r>
                <a:r>
                  <a:rPr lang="en-US" altLang="zh-CN" sz="2400" dirty="0" smtClean="0"/>
                  <a:t>. </a:t>
                </a:r>
                <a:r>
                  <a:rPr lang="zh-CN" altLang="en-US" sz="2400" dirty="0" smtClean="0"/>
                  <a:t>如果</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smtClean="0"/>
                  <a:t>是偶数</a:t>
                </a:r>
                <a:r>
                  <a:rPr lang="en-US" altLang="zh-CN" sz="2400" dirty="0" smtClean="0"/>
                  <a:t>, </a:t>
                </a:r>
                <a:r>
                  <a:rPr lang="zh-CN" altLang="en-US" sz="2400" dirty="0" smtClean="0"/>
                  <a:t>那么</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是偶数</a:t>
                </a:r>
                <a:r>
                  <a:rPr lang="en-US" altLang="zh-CN" sz="2400" dirty="0" smtClean="0"/>
                  <a:t>. </a:t>
                </a:r>
                <a:r>
                  <a:rPr lang="zh-CN" altLang="en-US" sz="2400" dirty="0" smtClean="0"/>
                  <a:t>我们假设</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不是偶数</a:t>
                </a:r>
                <a:r>
                  <a:rPr lang="en-US" altLang="zh-CN" sz="2400" dirty="0" smtClean="0"/>
                  <a:t>, </a:t>
                </a:r>
                <a:r>
                  <a:rPr lang="zh-CN" altLang="en-US" sz="2400" dirty="0" smtClean="0"/>
                  <a:t>那么</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smtClean="0"/>
                  <a:t>不是偶数</a:t>
                </a:r>
                <a:r>
                  <a:rPr lang="en-US" altLang="zh-CN" sz="2400" dirty="0" smtClean="0"/>
                  <a:t>. </a:t>
                </a:r>
                <a:r>
                  <a:rPr lang="zh-CN" altLang="en-US" sz="2400" dirty="0" smtClean="0"/>
                  <a:t>因为</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不是偶数</a:t>
                </a:r>
                <a:r>
                  <a:rPr lang="en-US" altLang="zh-CN" sz="2400" dirty="0" smtClean="0"/>
                  <a:t>, </a:t>
                </a:r>
                <a:r>
                  <a:rPr lang="zh-CN" altLang="en-US" sz="2400" dirty="0" smtClean="0"/>
                  <a:t>那么</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是奇数</a:t>
                </a:r>
                <a:r>
                  <a:rPr lang="en-US" altLang="zh-CN" sz="2400" dirty="0" smtClean="0"/>
                  <a:t>, </a:t>
                </a:r>
                <a:r>
                  <a:rPr lang="zh-CN" altLang="en-US" sz="2400" dirty="0" smtClean="0"/>
                  <a:t>所以对于整数</a:t>
                </a:r>
                <a14:m>
                  <m:oMath xmlns:m="http://schemas.openxmlformats.org/officeDocument/2006/math">
                    <m:r>
                      <a:rPr lang="en-US" altLang="zh-CN" sz="2400" i="1" dirty="0" smtClean="0">
                        <a:latin typeface="Cambria Math" panose="02040503050406030204" pitchFamily="18" charset="0"/>
                      </a:rPr>
                      <m:t>𝑘</m:t>
                    </m:r>
                  </m:oMath>
                </a14:m>
                <a:r>
                  <a:rPr lang="en-US" altLang="zh-CN" sz="2400" dirty="0" smtClean="0"/>
                  <a:t>, </a:t>
                </a:r>
                <a14:m>
                  <m:oMath xmlns:m="http://schemas.openxmlformats.org/officeDocument/2006/math">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𝑘</m:t>
                    </m:r>
                    <m:r>
                      <a:rPr lang="en-US" altLang="zh-CN" sz="2400" i="1" dirty="0" smtClean="0">
                        <a:latin typeface="Cambria Math" panose="02040503050406030204" pitchFamily="18" charset="0"/>
                      </a:rPr>
                      <m:t>+1</m:t>
                    </m:r>
                  </m:oMath>
                </a14:m>
                <a:r>
                  <a:rPr lang="en-US" altLang="zh-CN" sz="2400" dirty="0" smtClean="0"/>
                  <a:t>. </a:t>
                </a:r>
                <a:r>
                  <a:rPr lang="zh-CN" altLang="en-US" sz="2400" dirty="0" smtClean="0"/>
                  <a:t>因此</a:t>
                </a:r>
                <a:r>
                  <a:rPr lang="en-US" altLang="zh-CN" sz="2400" dirty="0" smtClean="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en-US" altLang="zh-CN" sz="2400" dirty="0" smtClean="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b="0" i="1" smtClean="0">
                            <a:latin typeface="Cambria Math" panose="02040503050406030204" pitchFamily="18" charset="0"/>
                            <a:sym typeface="Wingdings" pitchFamily="2" charset="2"/>
                          </a:rPr>
                          <m:t>(2</m:t>
                        </m:r>
                        <m:r>
                          <a:rPr lang="en-US" altLang="zh-CN" sz="2400" b="0" i="1" smtClean="0">
                            <a:latin typeface="Cambria Math" panose="02040503050406030204" pitchFamily="18" charset="0"/>
                            <a:sym typeface="Wingdings" pitchFamily="2" charset="2"/>
                          </a:rPr>
                          <m:t>𝑘</m:t>
                        </m:r>
                        <m:r>
                          <a:rPr lang="en-US" altLang="zh-CN" sz="2400" b="0" i="1" smtClean="0">
                            <a:latin typeface="Cambria Math" panose="02040503050406030204" pitchFamily="18" charset="0"/>
                            <a:sym typeface="Wingdings" pitchFamily="2" charset="2"/>
                          </a:rPr>
                          <m:t>+1)</m:t>
                        </m:r>
                      </m:e>
                      <m:sup>
                        <m:r>
                          <a:rPr lang="en-US" altLang="zh-CN" sz="2400" i="1">
                            <a:latin typeface="Cambria Math" panose="02040503050406030204" pitchFamily="18" charset="0"/>
                            <a:sym typeface="Wingdings" pitchFamily="2" charset="2"/>
                          </a:rPr>
                          <m:t>2</m:t>
                        </m:r>
                      </m:sup>
                    </m:sSup>
                    <m:r>
                      <a:rPr lang="en-US" altLang="zh-CN" sz="2400" i="1">
                        <a:latin typeface="Cambria Math" panose="02040503050406030204" pitchFamily="18" charset="0"/>
                        <a:sym typeface="Wingdings" pitchFamily="2" charset="2"/>
                      </a:rPr>
                      <m:t> </m:t>
                    </m:r>
                  </m:oMath>
                </a14:m>
                <a:r>
                  <a:rPr lang="en-US" altLang="zh-CN" sz="2400" dirty="0" smtClean="0"/>
                  <a:t>=</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4</m:t>
                        </m:r>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smtClean="0"/>
                  <a:t>+</a:t>
                </a:r>
                <a14:m>
                  <m:oMath xmlns:m="http://schemas.openxmlformats.org/officeDocument/2006/math">
                    <m:r>
                      <a:rPr lang="en-US" altLang="zh-CN" sz="2400" i="1" dirty="0">
                        <a:latin typeface="Cambria Math" panose="02040503050406030204" pitchFamily="18" charset="0"/>
                        <a:sym typeface="Wingdings" pitchFamily="2" charset="2"/>
                      </a:rPr>
                      <m:t>4</m:t>
                    </m:r>
                    <m:r>
                      <a:rPr lang="en-US" altLang="zh-CN" sz="2400" i="1">
                        <a:latin typeface="Cambria Math" panose="02040503050406030204" pitchFamily="18" charset="0"/>
                        <a:sym typeface="Wingdings" pitchFamily="2" charset="2"/>
                      </a:rPr>
                      <m:t>𝑘</m:t>
                    </m:r>
                    <m:r>
                      <a:rPr lang="en-US" altLang="zh-CN" sz="2400" i="1">
                        <a:latin typeface="Cambria Math" panose="02040503050406030204" pitchFamily="18" charset="0"/>
                        <a:sym typeface="Wingdings" pitchFamily="2" charset="2"/>
                      </a:rPr>
                      <m:t> </m:t>
                    </m:r>
                  </m:oMath>
                </a14:m>
                <a:r>
                  <a:rPr lang="en-US" altLang="zh-CN" sz="2400" dirty="0" smtClean="0"/>
                  <a:t>+1=2(</a:t>
                </a:r>
                <a14:m>
                  <m:oMath xmlns:m="http://schemas.openxmlformats.org/officeDocument/2006/math">
                    <m:r>
                      <a:rPr lang="en-US" altLang="zh-CN" sz="2400" b="0" i="1" smtClean="0">
                        <a:latin typeface="Cambria Math" panose="02040503050406030204" pitchFamily="18" charset="0"/>
                        <a:sym typeface="Wingdings" pitchFamily="2" charset="2"/>
                      </a:rPr>
                      <m:t>2</m:t>
                    </m:r>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𝑘</m:t>
                        </m:r>
                      </m:e>
                      <m:sup>
                        <m:r>
                          <a:rPr lang="en-US" altLang="zh-CN" sz="2400" i="1">
                            <a:latin typeface="Cambria Math" panose="02040503050406030204" pitchFamily="18" charset="0"/>
                            <a:sym typeface="Wingdings" pitchFamily="2" charset="2"/>
                          </a:rPr>
                          <m:t>2</m:t>
                        </m:r>
                      </m:sup>
                    </m:sSup>
                  </m:oMath>
                </a14:m>
                <a:r>
                  <a:rPr lang="en-US" altLang="zh-CN" sz="2400" dirty="0"/>
                  <a:t>+</a:t>
                </a:r>
                <a14:m>
                  <m:oMath xmlns:m="http://schemas.openxmlformats.org/officeDocument/2006/math">
                    <m:r>
                      <a:rPr lang="en-US" altLang="zh-CN" sz="2400" i="1">
                        <a:latin typeface="Cambria Math" panose="02040503050406030204" pitchFamily="18" charset="0"/>
                        <a:sym typeface="Wingdings" pitchFamily="2" charset="2"/>
                      </a:rPr>
                      <m:t>2</m:t>
                    </m:r>
                    <m:r>
                      <a:rPr lang="en-US" altLang="zh-CN" sz="2400" i="1">
                        <a:latin typeface="Cambria Math" panose="02040503050406030204" pitchFamily="18" charset="0"/>
                        <a:sym typeface="Wingdings" pitchFamily="2" charset="2"/>
                      </a:rPr>
                      <m:t>𝑘</m:t>
                    </m:r>
                  </m:oMath>
                </a14:m>
                <a:r>
                  <a:rPr lang="en-US" altLang="zh-CN" sz="2400" dirty="0" smtClean="0"/>
                  <a:t>)+1. </a:t>
                </a:r>
                <a:r>
                  <a:rPr lang="zh-CN" altLang="en-US" sz="2400" dirty="0" smtClean="0"/>
                  <a:t>根据奇数的定义</a:t>
                </a:r>
                <a:r>
                  <a:rPr lang="en-US" altLang="zh-CN" sz="2400" dirty="0" smtClean="0"/>
                  <a:t>, </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smtClean="0"/>
                  <a:t>是奇数</a:t>
                </a:r>
                <a:r>
                  <a:rPr lang="en-US" altLang="zh-CN" sz="2400" dirty="0" smtClean="0"/>
                  <a:t>.</a:t>
                </a:r>
              </a:p>
              <a:p>
                <a:pPr marL="542925" indent="-180975" algn="just">
                  <a:buClr>
                    <a:srgbClr val="01559D"/>
                  </a:buClr>
                  <a:buSzPct val="97000"/>
                  <a:buFont typeface="Wingdings" panose="05000000000000000000" pitchFamily="2" charset="2"/>
                  <a:buChar char="Ø"/>
                </a:pPr>
                <a:r>
                  <a:rPr lang="zh-CN" altLang="en-US" sz="2400" dirty="0" smtClean="0"/>
                  <a:t>以上两种情况中</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是任意整数</a:t>
                </a:r>
                <a:r>
                  <a:rPr lang="en-US" altLang="zh-CN" sz="2400" dirty="0" smtClean="0"/>
                  <a:t>, </a:t>
                </a:r>
                <a:r>
                  <a:rPr lang="zh-CN" altLang="en-US" sz="2400" dirty="0" smtClean="0"/>
                  <a:t>那么</a:t>
                </a:r>
                <a:r>
                  <a:rPr lang="zh-CN" altLang="en-US" sz="2400" dirty="0"/>
                  <a:t>使用量化命题的推理规则之全称引入</a:t>
                </a:r>
                <a:r>
                  <a:rPr lang="en-US" altLang="zh-CN" sz="2400" dirty="0" smtClean="0"/>
                  <a:t>,</a:t>
                </a:r>
                <a:r>
                  <a:rPr lang="zh-CN" altLang="en-US" sz="2400" dirty="0" smtClean="0"/>
                  <a:t> 就</a:t>
                </a:r>
                <a:r>
                  <a:rPr lang="zh-CN" altLang="en-US" sz="2400" dirty="0"/>
                  <a:t>能</a:t>
                </a:r>
                <a:r>
                  <a:rPr lang="zh-CN" altLang="en-US" sz="2400" dirty="0" smtClean="0"/>
                  <a:t>证明</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smtClean="0"/>
                  <a:t>是偶数当且仅当</a:t>
                </a:r>
                <a14:m>
                  <m:oMath xmlns:m="http://schemas.openxmlformats.org/officeDocument/2006/math">
                    <m:sSup>
                      <m:sSupPr>
                        <m:ctrlPr>
                          <a:rPr lang="en-US" altLang="zh-CN" sz="2400" i="1">
                            <a:latin typeface="Cambria Math" panose="02040503050406030204" pitchFamily="18" charset="0"/>
                            <a:sym typeface="Wingdings" pitchFamily="2" charset="2"/>
                          </a:rPr>
                        </m:ctrlPr>
                      </m:sSupPr>
                      <m:e>
                        <m:r>
                          <a:rPr lang="en-US" altLang="zh-CN" sz="2400" i="1">
                            <a:latin typeface="Cambria Math" panose="02040503050406030204" pitchFamily="18" charset="0"/>
                            <a:sym typeface="Wingdings" pitchFamily="2" charset="2"/>
                          </a:rPr>
                          <m:t>𝑥</m:t>
                        </m:r>
                      </m:e>
                      <m:sup>
                        <m:r>
                          <a:rPr lang="en-US" altLang="zh-CN" sz="2400" i="1">
                            <a:latin typeface="Cambria Math" panose="02040503050406030204" pitchFamily="18" charset="0"/>
                            <a:sym typeface="Wingdings" pitchFamily="2" charset="2"/>
                          </a:rPr>
                          <m:t>2</m:t>
                        </m:r>
                      </m:sup>
                    </m:sSup>
                  </m:oMath>
                </a14:m>
                <a:r>
                  <a:rPr lang="zh-CN" altLang="en-US" sz="2400" dirty="0" smtClean="0"/>
                  <a:t>是偶数</a:t>
                </a:r>
                <a:r>
                  <a:rPr lang="en-US" altLang="zh-CN" sz="2400"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498"/>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3DB75B99-AC8E-4EF5-8AAC-85E8CC213E0C}" type="datetime1">
              <a:rPr lang="zh-CN" altLang="en-US" smtClean="0"/>
              <a:t>2024/11/5</a:t>
            </a:fld>
            <a:endParaRPr lang="zh-CN" altLang="en-US" dirty="0"/>
          </a:p>
        </p:txBody>
      </p:sp>
      <p:sp>
        <p:nvSpPr>
          <p:cNvPr id="9" name="灯片编号占位符 8"/>
          <p:cNvSpPr>
            <a:spLocks noGrp="1"/>
          </p:cNvSpPr>
          <p:nvPr>
            <p:ph type="sldNum" sz="quarter" idx="12"/>
          </p:nvPr>
        </p:nvSpPr>
        <p:spPr/>
        <p:txBody>
          <a:bodyPr/>
          <a:lstStyle/>
          <a:p>
            <a:fld id="{67913A8A-9EFB-4B5F-9CCB-3D21173FAA85}" type="slidenum">
              <a:rPr lang="zh-CN" altLang="en-US" smtClean="0"/>
              <a:pPr/>
              <a:t>77</a:t>
            </a:fld>
            <a:endParaRPr lang="zh-CN" altLang="en-US" dirty="0"/>
          </a:p>
        </p:txBody>
      </p:sp>
    </p:spTree>
    <p:extLst>
      <p:ext uri="{BB962C8B-B14F-4D97-AF65-F5344CB8AC3E}">
        <p14:creationId xmlns:p14="http://schemas.microsoft.com/office/powerpoint/2010/main" val="5453608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4.8.7 </a:t>
            </a:r>
            <a:r>
              <a:rPr lang="zh-CN" altLang="en-US" dirty="0" smtClean="0"/>
              <a:t>棋盘拼接游戏实践</a:t>
            </a:r>
            <a:endParaRPr lang="en-US" dirty="0"/>
          </a:p>
        </p:txBody>
      </p:sp>
      <p:sp>
        <p:nvSpPr>
          <p:cNvPr id="3" name="Content Placeholder 2"/>
          <p:cNvSpPr>
            <a:spLocks noGrp="1"/>
          </p:cNvSpPr>
          <p:nvPr>
            <p:ph idx="1"/>
          </p:nvPr>
        </p:nvSpPr>
        <p:spPr/>
        <p:txBody>
          <a:bodyPr>
            <a:normAutofit/>
          </a:bodyPr>
          <a:lstStyle/>
          <a:p>
            <a:pPr algn="just"/>
            <a:r>
              <a:rPr lang="zh-CN" altLang="en-US" b="1" dirty="0" smtClean="0"/>
              <a:t>标准棋盘</a:t>
            </a:r>
            <a:r>
              <a:rPr lang="en-US" altLang="zh-CN" dirty="0" smtClean="0"/>
              <a:t>: </a:t>
            </a:r>
            <a:r>
              <a:rPr lang="zh-CN" altLang="en-US" dirty="0" smtClean="0"/>
              <a:t>棋盘是一个由水平和垂直线分割成同样大小方格组成的矩形</a:t>
            </a:r>
            <a:r>
              <a:rPr lang="en-US" altLang="zh-CN" dirty="0" smtClean="0"/>
              <a:t>. 8</a:t>
            </a:r>
            <a:r>
              <a:rPr lang="zh-CN" altLang="en-US" dirty="0" smtClean="0"/>
              <a:t>行</a:t>
            </a:r>
            <a:r>
              <a:rPr lang="en-US" altLang="zh-CN" dirty="0" smtClean="0"/>
              <a:t>8</a:t>
            </a:r>
            <a:r>
              <a:rPr lang="zh-CN" altLang="en-US" dirty="0" smtClean="0"/>
              <a:t>列的棋盘称为标准棋盘</a:t>
            </a:r>
            <a:r>
              <a:rPr lang="en-US" altLang="zh-CN" dirty="0" smtClean="0"/>
              <a:t>.</a:t>
            </a:r>
          </a:p>
          <a:p>
            <a:pPr algn="just"/>
            <a:r>
              <a:rPr lang="zh-CN" altLang="en-US" b="1" dirty="0" smtClean="0"/>
              <a:t>拼板</a:t>
            </a:r>
            <a:r>
              <a:rPr lang="en-US" altLang="zh-CN" dirty="0" smtClean="0"/>
              <a:t>: </a:t>
            </a:r>
            <a:r>
              <a:rPr lang="zh-CN" altLang="en-US" dirty="0" smtClean="0"/>
              <a:t>任意大小的矩形棋盘</a:t>
            </a:r>
            <a:r>
              <a:rPr lang="en-US" altLang="zh-CN" dirty="0" smtClean="0"/>
              <a:t>, </a:t>
            </a:r>
            <a:r>
              <a:rPr lang="zh-CN" altLang="en-US" dirty="0" smtClean="0"/>
              <a:t>以及删除一个或多个方格剩下的棋盘组成</a:t>
            </a:r>
            <a:r>
              <a:rPr lang="en-US" altLang="zh-CN" dirty="0" smtClean="0"/>
              <a:t>.</a:t>
            </a:r>
          </a:p>
          <a:p>
            <a:r>
              <a:rPr lang="zh-CN" altLang="en-US" b="1" dirty="0" smtClean="0"/>
              <a:t>骨牌</a:t>
            </a:r>
            <a:r>
              <a:rPr lang="en-US" altLang="zh-CN" dirty="0" smtClean="0"/>
              <a:t>: </a:t>
            </a:r>
            <a:r>
              <a:rPr lang="zh-CN" altLang="en-US" dirty="0" smtClean="0"/>
              <a:t>一块一乘二的方格组成的矩形</a:t>
            </a:r>
            <a:r>
              <a:rPr lang="en-US" altLang="zh-CN" dirty="0" smtClean="0"/>
              <a:t>.</a:t>
            </a:r>
            <a:endParaRPr lang="en-US" altLang="zh-CN" dirty="0"/>
          </a:p>
          <a:p>
            <a:pPr algn="just"/>
            <a:r>
              <a:rPr lang="zh-CN" altLang="en-US" b="1" dirty="0" smtClean="0"/>
              <a:t>拼接</a:t>
            </a:r>
            <a:r>
              <a:rPr lang="en-US" altLang="zh-CN" dirty="0" smtClean="0"/>
              <a:t>: </a:t>
            </a:r>
            <a:r>
              <a:rPr lang="zh-CN" altLang="en-US" dirty="0" smtClean="0"/>
              <a:t>当</a:t>
            </a:r>
            <a:r>
              <a:rPr lang="zh-CN" altLang="en-US" dirty="0"/>
              <a:t>由不重叠的骨牌覆盖并且没有悬空骨牌时</a:t>
            </a:r>
            <a:r>
              <a:rPr lang="en-US" altLang="zh-CN" dirty="0" smtClean="0"/>
              <a:t>, </a:t>
            </a:r>
            <a:r>
              <a:rPr lang="zh-CN" altLang="en-US" dirty="0" smtClean="0"/>
              <a:t>我们</a:t>
            </a:r>
            <a:r>
              <a:rPr lang="zh-CN" altLang="en-US" dirty="0"/>
              <a:t>就</a:t>
            </a:r>
            <a:r>
              <a:rPr lang="zh-CN" altLang="en-US" dirty="0" smtClean="0"/>
              <a:t>说</a:t>
            </a:r>
            <a:r>
              <a:rPr lang="zh-CN" altLang="en-US" dirty="0"/>
              <a:t>拼板</a:t>
            </a:r>
            <a:r>
              <a:rPr lang="zh-CN" altLang="en-US" dirty="0" smtClean="0"/>
              <a:t>能够</a:t>
            </a:r>
            <a:r>
              <a:rPr lang="zh-CN" altLang="en-US" dirty="0"/>
              <a:t>拼接</a:t>
            </a:r>
            <a:r>
              <a:rPr lang="en-US" altLang="zh-CN" dirty="0"/>
              <a:t>.</a:t>
            </a:r>
            <a:endParaRPr lang="zh-CN" altLang="en-US" dirty="0"/>
          </a:p>
          <a:p>
            <a:endParaRPr lang="en-US" altLang="zh-CN" dirty="0" smtClean="0"/>
          </a:p>
        </p:txBody>
      </p:sp>
      <p:pic>
        <p:nvPicPr>
          <p:cNvPr id="4" name="Picture 3" descr="0114.jpg"/>
          <p:cNvPicPr>
            <a:picLocks noChangeAspect="1"/>
          </p:cNvPicPr>
          <p:nvPr/>
        </p:nvPicPr>
        <p:blipFill>
          <a:blip r:embed="rId3" cstate="print"/>
          <a:stretch>
            <a:fillRect/>
          </a:stretch>
        </p:blipFill>
        <p:spPr>
          <a:xfrm>
            <a:off x="1557698" y="5050946"/>
            <a:ext cx="1249282" cy="1249690"/>
          </a:xfrm>
          <a:prstGeom prst="rect">
            <a:avLst/>
          </a:prstGeom>
        </p:spPr>
      </p:pic>
      <p:pic>
        <p:nvPicPr>
          <p:cNvPr id="5" name="Picture 4" descr="0115.jpg"/>
          <p:cNvPicPr>
            <a:picLocks noChangeAspect="1"/>
          </p:cNvPicPr>
          <p:nvPr/>
        </p:nvPicPr>
        <p:blipFill>
          <a:blip r:embed="rId4" cstate="print"/>
          <a:stretch>
            <a:fillRect/>
          </a:stretch>
        </p:blipFill>
        <p:spPr>
          <a:xfrm>
            <a:off x="7162800" y="5050946"/>
            <a:ext cx="574548" cy="1011936"/>
          </a:xfrm>
          <a:prstGeom prst="rect">
            <a:avLst/>
          </a:prstGeom>
        </p:spPr>
      </p:pic>
      <p:sp>
        <p:nvSpPr>
          <p:cNvPr id="7" name="TextBox 6"/>
          <p:cNvSpPr txBox="1"/>
          <p:nvPr/>
        </p:nvSpPr>
        <p:spPr>
          <a:xfrm>
            <a:off x="3091536" y="5845265"/>
            <a:ext cx="3200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标准棋盘</a:t>
            </a:r>
            <a:endParaRPr lang="en-US" dirty="0">
              <a:latin typeface="微软雅黑" panose="020B0503020204020204" pitchFamily="34" charset="-122"/>
              <a:ea typeface="微软雅黑" panose="020B0503020204020204" pitchFamily="34" charset="-122"/>
            </a:endParaRPr>
          </a:p>
        </p:txBody>
      </p:sp>
      <p:sp>
        <p:nvSpPr>
          <p:cNvPr id="8" name="TextBox 7"/>
          <p:cNvSpPr txBox="1"/>
          <p:nvPr/>
        </p:nvSpPr>
        <p:spPr>
          <a:xfrm>
            <a:off x="7731912" y="5730019"/>
            <a:ext cx="17526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B54B8AA8-DEDE-4FAA-BAC1-019A65A31548}"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78</a:t>
            </a:fld>
            <a:endParaRPr lang="zh-CN" altLang="en-US" dirty="0"/>
          </a:p>
        </p:txBody>
      </p:sp>
    </p:spTree>
    <p:extLst>
      <p:ext uri="{BB962C8B-B14F-4D97-AF65-F5344CB8AC3E}">
        <p14:creationId xmlns:p14="http://schemas.microsoft.com/office/powerpoint/2010/main" val="16669750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4.8.7 </a:t>
            </a:r>
            <a:r>
              <a:rPr lang="zh-CN" altLang="en-US" dirty="0"/>
              <a:t>棋盘拼接游戏实践</a:t>
            </a:r>
            <a:endParaRPr lang="en-US" dirty="0"/>
          </a:p>
        </p:txBody>
      </p:sp>
      <p:sp>
        <p:nvSpPr>
          <p:cNvPr id="3" name="Content Placeholder 2"/>
          <p:cNvSpPr>
            <a:spLocks noGrp="1"/>
          </p:cNvSpPr>
          <p:nvPr>
            <p:ph idx="1"/>
          </p:nvPr>
        </p:nvSpPr>
        <p:spPr/>
        <p:txBody>
          <a:bodyPr>
            <a:normAutofit fontScale="92500" lnSpcReduction="10000"/>
          </a:bodyPr>
          <a:lstStyle/>
          <a:p>
            <a:r>
              <a:rPr lang="zh-CN" altLang="en-US" dirty="0" smtClean="0"/>
              <a:t>例</a:t>
            </a:r>
            <a:r>
              <a:rPr lang="en-US" dirty="0" smtClean="0"/>
              <a:t>: </a:t>
            </a:r>
            <a:r>
              <a:rPr lang="zh-CN" altLang="en-US" dirty="0" smtClean="0"/>
              <a:t>我们能用骨牌拼接标准棋盘么</a:t>
            </a:r>
            <a:r>
              <a:rPr lang="en-US"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endParaRPr lang="en-US" altLang="zh-CN" dirty="0"/>
          </a:p>
          <a:p>
            <a:r>
              <a:rPr lang="zh-CN" altLang="en-US" dirty="0" smtClean="0"/>
              <a:t>解</a:t>
            </a:r>
            <a:r>
              <a:rPr lang="en-US" dirty="0" smtClean="0"/>
              <a:t>: </a:t>
            </a:r>
            <a:r>
              <a:rPr lang="zh-CN" altLang="en-US" dirty="0" smtClean="0"/>
              <a:t>能</a:t>
            </a:r>
            <a:r>
              <a:rPr lang="en-US" dirty="0" smtClean="0"/>
              <a:t>! </a:t>
            </a:r>
            <a:r>
              <a:rPr lang="zh-CN" altLang="en-US" dirty="0" smtClean="0"/>
              <a:t>如图提供了一种方法</a:t>
            </a:r>
            <a:r>
              <a:rPr lang="en-US" altLang="zh-CN" dirty="0" smtClean="0"/>
              <a:t>. </a:t>
            </a:r>
            <a:r>
              <a:rPr lang="zh-CN" altLang="en-US" dirty="0" smtClean="0"/>
              <a:t>此外还有很多其他拼接的方法</a:t>
            </a:r>
            <a:r>
              <a:rPr lang="en-US" altLang="zh-CN" dirty="0" smtClean="0"/>
              <a:t>.</a:t>
            </a:r>
            <a:endParaRPr lang="en-US" dirty="0"/>
          </a:p>
        </p:txBody>
      </p:sp>
      <p:pic>
        <p:nvPicPr>
          <p:cNvPr id="4" name="Picture 3" descr="0114.jpg"/>
          <p:cNvPicPr>
            <a:picLocks noChangeAspect="1"/>
          </p:cNvPicPr>
          <p:nvPr/>
        </p:nvPicPr>
        <p:blipFill>
          <a:blip r:embed="rId3" cstate="print"/>
          <a:stretch>
            <a:fillRect/>
          </a:stretch>
        </p:blipFill>
        <p:spPr>
          <a:xfrm>
            <a:off x="1343397" y="1640675"/>
            <a:ext cx="2056729" cy="2057400"/>
          </a:xfrm>
          <a:prstGeom prst="rect">
            <a:avLst/>
          </a:prstGeom>
        </p:spPr>
      </p:pic>
      <p:pic>
        <p:nvPicPr>
          <p:cNvPr id="5" name="Picture 4" descr="0115.jpg"/>
          <p:cNvPicPr>
            <a:picLocks noChangeAspect="1"/>
          </p:cNvPicPr>
          <p:nvPr/>
        </p:nvPicPr>
        <p:blipFill>
          <a:blip r:embed="rId4" cstate="print"/>
          <a:stretch>
            <a:fillRect/>
          </a:stretch>
        </p:blipFill>
        <p:spPr>
          <a:xfrm>
            <a:off x="5029200" y="2160436"/>
            <a:ext cx="574548" cy="1011936"/>
          </a:xfrm>
          <a:prstGeom prst="rect">
            <a:avLst/>
          </a:prstGeom>
        </p:spPr>
      </p:pic>
      <p:pic>
        <p:nvPicPr>
          <p:cNvPr id="6" name="Picture 5" descr="0116.jpg"/>
          <p:cNvPicPr>
            <a:picLocks noChangeAspect="1"/>
          </p:cNvPicPr>
          <p:nvPr/>
        </p:nvPicPr>
        <p:blipFill>
          <a:blip r:embed="rId5" cstate="print"/>
          <a:stretch>
            <a:fillRect/>
          </a:stretch>
        </p:blipFill>
        <p:spPr>
          <a:xfrm>
            <a:off x="7239000" y="3015250"/>
            <a:ext cx="1905000" cy="2011052"/>
          </a:xfrm>
          <a:prstGeom prst="rect">
            <a:avLst/>
          </a:prstGeom>
        </p:spPr>
      </p:pic>
      <p:sp>
        <p:nvSpPr>
          <p:cNvPr id="9" name="TextBox 8"/>
          <p:cNvSpPr txBox="1"/>
          <p:nvPr/>
        </p:nvSpPr>
        <p:spPr>
          <a:xfrm>
            <a:off x="9179011" y="4495800"/>
            <a:ext cx="25146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一种可行方法</a:t>
            </a:r>
            <a:endParaRPr lang="en-US" dirty="0">
              <a:latin typeface="微软雅黑" panose="020B0503020204020204" pitchFamily="34" charset="-122"/>
              <a:ea typeface="微软雅黑" panose="020B0503020204020204" pitchFamily="34" charset="-122"/>
            </a:endParaRPr>
          </a:p>
        </p:txBody>
      </p:sp>
      <p:sp>
        <p:nvSpPr>
          <p:cNvPr id="10" name="日期占位符 9"/>
          <p:cNvSpPr>
            <a:spLocks noGrp="1"/>
          </p:cNvSpPr>
          <p:nvPr>
            <p:ph type="dt" sz="half" idx="10"/>
          </p:nvPr>
        </p:nvSpPr>
        <p:spPr/>
        <p:txBody>
          <a:bodyPr/>
          <a:lstStyle/>
          <a:p>
            <a:fld id="{82BE55ED-8675-4E46-B70C-FC379C611231}" type="datetime1">
              <a:rPr lang="zh-CN" altLang="en-US" smtClean="0"/>
              <a:t>2024/11/5</a:t>
            </a:fld>
            <a:endParaRPr lang="zh-CN" altLang="en-US" dirty="0"/>
          </a:p>
        </p:txBody>
      </p:sp>
      <p:sp>
        <p:nvSpPr>
          <p:cNvPr id="12" name="灯片编号占位符 11"/>
          <p:cNvSpPr>
            <a:spLocks noGrp="1"/>
          </p:cNvSpPr>
          <p:nvPr>
            <p:ph type="sldNum" sz="quarter" idx="12"/>
          </p:nvPr>
        </p:nvSpPr>
        <p:spPr/>
        <p:txBody>
          <a:bodyPr/>
          <a:lstStyle/>
          <a:p>
            <a:fld id="{67913A8A-9EFB-4B5F-9CCB-3D21173FAA85}" type="slidenum">
              <a:rPr lang="zh-CN" altLang="en-US" smtClean="0"/>
              <a:pPr/>
              <a:t>79</a:t>
            </a:fld>
            <a:endParaRPr lang="zh-CN" altLang="en-US" dirty="0"/>
          </a:p>
        </p:txBody>
      </p:sp>
      <p:sp>
        <p:nvSpPr>
          <p:cNvPr id="13" name="TextBox 6"/>
          <p:cNvSpPr txBox="1"/>
          <p:nvPr/>
        </p:nvSpPr>
        <p:spPr>
          <a:xfrm>
            <a:off x="1752598" y="3698075"/>
            <a:ext cx="3200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标准棋盘</a:t>
            </a:r>
            <a:endParaRPr lang="en-US" dirty="0">
              <a:latin typeface="微软雅黑" panose="020B0503020204020204" pitchFamily="34" charset="-122"/>
              <a:ea typeface="微软雅黑" panose="020B0503020204020204" pitchFamily="34" charset="-122"/>
            </a:endParaRPr>
          </a:p>
        </p:txBody>
      </p:sp>
      <p:sp>
        <p:nvSpPr>
          <p:cNvPr id="14" name="TextBox 7"/>
          <p:cNvSpPr txBox="1"/>
          <p:nvPr/>
        </p:nvSpPr>
        <p:spPr>
          <a:xfrm>
            <a:off x="4952998" y="3217717"/>
            <a:ext cx="17526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76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wipe(down)">
                                      <p:cBhvr>
                                        <p:cTn id="7" dur="500"/>
                                        <p:tgtEl>
                                          <p:spTgt spid="3">
                                            <p:txEl>
                                              <p:pRg st="8" end="8"/>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7200" y="1066800"/>
            <a:ext cx="11277599" cy="533400"/>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4.6.2 </a:t>
            </a:r>
            <a:r>
              <a:rPr lang="zh-CN" altLang="en-US" dirty="0" smtClean="0"/>
              <a:t>命题逻辑的推理规则</a:t>
            </a:r>
            <a:r>
              <a:rPr lang="en-US" altLang="zh-CN" dirty="0" smtClean="0"/>
              <a:t>1:</a:t>
            </a:r>
            <a:r>
              <a:rPr lang="zh-CN" altLang="en-US" dirty="0" smtClean="0"/>
              <a:t>假言推理</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永真式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rPr>
                      <m:t>𝑝</m:t>
                    </m:r>
                    <m:r>
                      <a:rPr lang="en-US" altLang="zh-CN" i="1" dirty="0">
                        <a:latin typeface="Cambria Math" panose="02040503050406030204" pitchFamily="18" charset="0"/>
                      </a:rPr>
                      <m:t> ∧ (</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 → </m:t>
                    </m:r>
                    <m:r>
                      <a:rPr lang="en-US" altLang="zh-CN" i="1" dirty="0" smtClean="0">
                        <a:latin typeface="Cambria Math" panose="02040503050406030204" pitchFamily="18" charset="0"/>
                        <a:ea typeface="Cambria Math"/>
                      </a:rPr>
                      <m:t>𝑞</m:t>
                    </m:r>
                    <m:r>
                      <a:rPr lang="en-US" altLang="zh-CN" i="1" dirty="0" smtClean="0">
                        <a:latin typeface="Cambria Math" panose="02040503050406030204" pitchFamily="18" charset="0"/>
                        <a:ea typeface="Cambria Math"/>
                      </a:rPr>
                      <m:t>  </m:t>
                    </m:r>
                  </m:oMath>
                </a14:m>
                <a:r>
                  <a:rPr lang="zh-CN" altLang="en-US" dirty="0" smtClean="0"/>
                  <a:t>称为</a:t>
                </a:r>
                <a:r>
                  <a:rPr lang="zh-CN" altLang="en-US" b="1" dirty="0" smtClean="0">
                    <a:solidFill>
                      <a:srgbClr val="C00000"/>
                    </a:solidFill>
                  </a:rPr>
                  <a:t>假言推理</a:t>
                </a:r>
                <a:endParaRPr lang="en-US" altLang="zh-CN" b="1" dirty="0">
                  <a:solidFill>
                    <a:srgbClr val="C00000"/>
                  </a:solidFill>
                </a:endParaRPr>
              </a:p>
              <a:p>
                <a:endParaRPr lang="en-US" b="1" dirty="0">
                  <a:solidFill>
                    <a:srgbClr val="C00000"/>
                  </a:solidFill>
                </a:endParaRPr>
              </a:p>
              <a:p>
                <a:endParaRPr lang="en-US" b="1" dirty="0">
                  <a:solidFill>
                    <a:srgbClr val="C00000"/>
                  </a:solidFill>
                </a:endParaRPr>
              </a:p>
              <a:p>
                <a:endParaRPr lang="en-US" b="1" dirty="0" smtClean="0">
                  <a:solidFill>
                    <a:srgbClr val="C00000"/>
                  </a:solidFill>
                </a:endParaRPr>
              </a:p>
              <a:p>
                <a:endParaRPr lang="en-US" altLang="zh-CN" dirty="0" smtClean="0"/>
              </a:p>
              <a:p>
                <a:pPr algn="just"/>
                <a:r>
                  <a:rPr lang="zh-CN" altLang="en-US" dirty="0" smtClean="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m:t>
                    </m:r>
                  </m:oMath>
                </a14:m>
                <a:r>
                  <a:rPr lang="en-US" altLang="zh-CN" i="1" dirty="0" smtClean="0"/>
                  <a:t> </a:t>
                </a:r>
                <a14:m>
                  <m:oMath xmlns:m="http://schemas.openxmlformats.org/officeDocument/2006/math">
                    <m:r>
                      <a:rPr lang="en-US" altLang="zh-CN" i="1" dirty="0" smtClean="0">
                        <a:latin typeface="Cambria Math" panose="02040503050406030204" pitchFamily="18" charset="0"/>
                      </a:rPr>
                      <m:t>𝑞</m:t>
                    </m:r>
                  </m:oMath>
                </a14:m>
                <a:r>
                  <a:rPr lang="zh-CN" altLang="en-US" dirty="0" smtClean="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smtClean="0"/>
                  <a:t> 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m:t>
                    </m:r>
                  </m:oMath>
                </a14:m>
                <a:r>
                  <a:rPr lang="zh-CN" altLang="en-US" dirty="0" smtClean="0"/>
                  <a:t> 和</a:t>
                </a:r>
                <a14:m>
                  <m:oMath xmlns:m="http://schemas.openxmlformats.org/officeDocument/2006/math">
                    <m:r>
                      <a:rPr lang="zh-CN" altLang="en-US" i="1">
                        <a:latin typeface="Cambria Math" panose="02040503050406030204" pitchFamily="18" charset="0"/>
                      </a:rPr>
                      <m:t>“</m:t>
                    </m:r>
                  </m:oMath>
                </a14:m>
                <a:r>
                  <a:rPr lang="zh-CN" altLang="en-US" dirty="0"/>
                  <a:t>正在</a:t>
                </a:r>
                <a:r>
                  <a:rPr lang="zh-CN" altLang="en-US" dirty="0" smtClean="0"/>
                  <a:t>下雪</a:t>
                </a:r>
                <a14:m>
                  <m:oMath xmlns:m="http://schemas.openxmlformats.org/officeDocument/2006/math">
                    <m:r>
                      <a:rPr lang="zh-CN" altLang="en-US" i="1">
                        <a:latin typeface="Cambria Math" panose="02040503050406030204" pitchFamily="18" charset="0"/>
                      </a:rPr>
                      <m:t>”</m:t>
                    </m:r>
                  </m:oMath>
                </a14:m>
                <a:r>
                  <a:rPr lang="zh-CN" altLang="en-US" dirty="0" smtClean="0"/>
                  <a:t>为真</a:t>
                </a:r>
                <a:r>
                  <a:rPr lang="en-US" altLang="zh-CN" dirty="0" smtClean="0"/>
                  <a:t>, </a:t>
                </a:r>
                <a:r>
                  <a:rPr lang="zh-CN" altLang="en-US" dirty="0" smtClean="0"/>
                  <a:t>那么</a:t>
                </a:r>
                <a14:m>
                  <m:oMath xmlns:m="http://schemas.openxmlformats.org/officeDocument/2006/math">
                    <m:r>
                      <a:rPr lang="zh-CN" altLang="en-US" i="1">
                        <a:latin typeface="Cambria Math" panose="02040503050406030204" pitchFamily="18" charset="0"/>
                      </a:rPr>
                      <m:t>“</m:t>
                    </m:r>
                  </m:oMath>
                </a14:m>
                <a:r>
                  <a:rPr lang="zh-CN" altLang="en-US" dirty="0"/>
                  <a:t>我要学离散</a:t>
                </a:r>
                <a:r>
                  <a:rPr lang="zh-CN" altLang="en-US" dirty="0" smtClean="0"/>
                  <a:t>数学</a:t>
                </a:r>
                <a14:m>
                  <m:oMath xmlns:m="http://schemas.openxmlformats.org/officeDocument/2006/math">
                    <m:r>
                      <a:rPr lang="zh-CN" altLang="en-US" i="1">
                        <a:latin typeface="Cambria Math" panose="02040503050406030204" pitchFamily="18" charset="0"/>
                      </a:rPr>
                      <m:t>”</m:t>
                    </m:r>
                  </m:oMath>
                </a14:m>
                <a:r>
                  <a:rPr lang="zh-CN" altLang="en-US" dirty="0" smtClean="0"/>
                  <a:t>为真</a:t>
                </a:r>
                <a:r>
                  <a:rPr lang="en-US" altLang="zh-CN" dirty="0" smtClean="0"/>
                  <a:t>.</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99" t="-2143" r="-1110"/>
                </a:stretch>
              </a:blipFill>
            </p:spPr>
            <p:txBody>
              <a:bodyPr/>
              <a:lstStyle/>
              <a:p>
                <a:r>
                  <a:rPr lang="zh-CN" altLang="en-US">
                    <a:noFill/>
                  </a:rPr>
                  <a:t> </a:t>
                </a:r>
              </a:p>
            </p:txBody>
          </p:sp>
        </mc:Fallback>
      </mc:AlternateContent>
      <p:pic>
        <p:nvPicPr>
          <p:cNvPr id="17" name="Picture 16" descr="addin_tmp.png"/>
          <p:cNvPicPr>
            <a:picLocks noChangeAspect="1"/>
          </p:cNvPicPr>
          <p:nvPr>
            <p:custDataLst>
              <p:tags r:id="rId1"/>
            </p:custDataLst>
          </p:nvPr>
        </p:nvPicPr>
        <p:blipFill>
          <a:blip r:embed="rId4" cstate="print"/>
          <a:stretch>
            <a:fillRect/>
          </a:stretch>
        </p:blipFill>
        <p:spPr>
          <a:xfrm>
            <a:off x="838200" y="1714493"/>
            <a:ext cx="1219200" cy="1082007"/>
          </a:xfrm>
          <a:prstGeom prst="rect">
            <a:avLst/>
          </a:prstGeom>
        </p:spPr>
      </p:pic>
      <p:sp>
        <p:nvSpPr>
          <p:cNvPr id="4" name="日期占位符 3"/>
          <p:cNvSpPr>
            <a:spLocks noGrp="1"/>
          </p:cNvSpPr>
          <p:nvPr>
            <p:ph type="dt" sz="half" idx="10"/>
          </p:nvPr>
        </p:nvSpPr>
        <p:spPr/>
        <p:txBody>
          <a:bodyPr/>
          <a:lstStyle/>
          <a:p>
            <a:fld id="{F0E00FF2-6F6A-4289-8AE0-EC9E914C4EE3}"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a:t>
            </a:fld>
            <a:endParaRPr lang="zh-CN" altLang="en-US" dirty="0"/>
          </a:p>
        </p:txBody>
      </p:sp>
    </p:spTree>
    <p:extLst>
      <p:ext uri="{BB962C8B-B14F-4D97-AF65-F5344CB8AC3E}">
        <p14:creationId xmlns:p14="http://schemas.microsoft.com/office/powerpoint/2010/main" val="12154502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4.8.7 </a:t>
            </a:r>
            <a:r>
              <a:rPr lang="zh-CN" altLang="en-US" dirty="0"/>
              <a:t>棋盘拼接游戏实践</a:t>
            </a:r>
            <a:endParaRPr lang="en-US" dirty="0"/>
          </a:p>
        </p:txBody>
      </p:sp>
      <p:sp>
        <p:nvSpPr>
          <p:cNvPr id="3" name="Content Placeholder 2"/>
          <p:cNvSpPr>
            <a:spLocks noGrp="1"/>
          </p:cNvSpPr>
          <p:nvPr>
            <p:ph idx="1"/>
          </p:nvPr>
        </p:nvSpPr>
        <p:spPr/>
        <p:txBody>
          <a:bodyPr>
            <a:normAutofit fontScale="92500" lnSpcReduction="20000"/>
          </a:bodyPr>
          <a:lstStyle/>
          <a:p>
            <a:r>
              <a:rPr lang="zh-CN" altLang="en-US" dirty="0" smtClean="0"/>
              <a:t>例</a:t>
            </a:r>
            <a:r>
              <a:rPr lang="en-US" dirty="0" smtClean="0"/>
              <a:t>: </a:t>
            </a:r>
            <a:r>
              <a:rPr lang="zh-CN" altLang="en-US" dirty="0" smtClean="0"/>
              <a:t>我们能拼接从标准棋盘中去掉四个角的方格之一的拼盘么</a:t>
            </a:r>
            <a:r>
              <a:rPr lang="en-US" dirty="0" smtClean="0"/>
              <a:t>?</a:t>
            </a:r>
          </a:p>
          <a:p>
            <a:endParaRPr lang="en-US" altLang="zh-CN" dirty="0" smtClean="0"/>
          </a:p>
          <a:p>
            <a:endParaRPr lang="en-US" altLang="zh-CN" dirty="0"/>
          </a:p>
          <a:p>
            <a:endParaRPr lang="en-US" altLang="zh-CN" dirty="0" smtClean="0"/>
          </a:p>
          <a:p>
            <a:endParaRPr lang="en-US" altLang="zh-CN" dirty="0"/>
          </a:p>
          <a:p>
            <a:endParaRPr lang="en-US" altLang="zh-CN" dirty="0" smtClean="0"/>
          </a:p>
          <a:p>
            <a:pPr algn="just"/>
            <a:r>
              <a:rPr lang="zh-CN" altLang="en-US" dirty="0" smtClean="0"/>
              <a:t>解</a:t>
            </a:r>
            <a:r>
              <a:rPr lang="en-US" dirty="0" smtClean="0"/>
              <a:t>:</a:t>
            </a:r>
            <a:r>
              <a:rPr lang="zh-CN" altLang="en-US" dirty="0" smtClean="0"/>
              <a:t>不能</a:t>
            </a:r>
            <a:r>
              <a:rPr lang="en-US" altLang="zh-CN" dirty="0" smtClean="0"/>
              <a:t>. </a:t>
            </a:r>
            <a:r>
              <a:rPr lang="zh-CN" altLang="en-US" dirty="0" smtClean="0"/>
              <a:t>一个标准棋盘</a:t>
            </a:r>
            <a:r>
              <a:rPr lang="en-US" altLang="zh-CN" dirty="0" smtClean="0"/>
              <a:t>64</a:t>
            </a:r>
            <a:r>
              <a:rPr lang="zh-CN" altLang="en-US" dirty="0" smtClean="0"/>
              <a:t>个方格</a:t>
            </a:r>
            <a:r>
              <a:rPr lang="en-US" altLang="zh-CN" dirty="0" smtClean="0"/>
              <a:t>, </a:t>
            </a:r>
            <a:r>
              <a:rPr lang="zh-CN" altLang="en-US" dirty="0" smtClean="0"/>
              <a:t>去掉一个那么</a:t>
            </a:r>
            <a:r>
              <a:rPr lang="en-US" dirty="0" smtClean="0"/>
              <a:t>64−1=63</a:t>
            </a:r>
            <a:r>
              <a:rPr lang="zh-CN" altLang="en-US" dirty="0" smtClean="0"/>
              <a:t>个方格组成的拼板</a:t>
            </a:r>
            <a:r>
              <a:rPr lang="en-US" dirty="0" smtClean="0"/>
              <a:t>. </a:t>
            </a:r>
            <a:r>
              <a:rPr lang="zh-CN" altLang="en-US" dirty="0" smtClean="0"/>
              <a:t>由于一个骨牌有两个方格</a:t>
            </a:r>
            <a:r>
              <a:rPr lang="en-US" altLang="zh-CN" dirty="0" smtClean="0"/>
              <a:t>, </a:t>
            </a:r>
            <a:r>
              <a:rPr lang="zh-CN" altLang="en-US" dirty="0" smtClean="0"/>
              <a:t>还要满足没有两个骨牌重叠</a:t>
            </a:r>
            <a:r>
              <a:rPr lang="en-US" altLang="zh-CN" dirty="0" smtClean="0"/>
              <a:t>, </a:t>
            </a:r>
            <a:r>
              <a:rPr lang="zh-CN" altLang="en-US" dirty="0" smtClean="0"/>
              <a:t>且没有骨牌悬空</a:t>
            </a:r>
            <a:r>
              <a:rPr lang="en-US" altLang="zh-CN" dirty="0" smtClean="0"/>
              <a:t>, </a:t>
            </a:r>
            <a:r>
              <a:rPr lang="zh-CN" altLang="en-US" dirty="0" smtClean="0"/>
              <a:t>那么这个拼板上一定有偶数个方格</a:t>
            </a:r>
            <a:r>
              <a:rPr lang="en-US" altLang="zh-CN" dirty="0" smtClean="0"/>
              <a:t>. </a:t>
            </a:r>
            <a:r>
              <a:rPr lang="zh-CN" altLang="en-US" dirty="0" smtClean="0"/>
              <a:t>但是这个拼板上</a:t>
            </a:r>
            <a:r>
              <a:rPr lang="en-US" altLang="zh-CN" dirty="0" smtClean="0"/>
              <a:t>63</a:t>
            </a:r>
            <a:r>
              <a:rPr lang="zh-CN" altLang="en-US" dirty="0" smtClean="0"/>
              <a:t>个方格</a:t>
            </a:r>
            <a:r>
              <a:rPr lang="en-US" altLang="zh-CN" dirty="0" smtClean="0"/>
              <a:t>, </a:t>
            </a:r>
            <a:r>
              <a:rPr lang="zh-CN" altLang="en-US" dirty="0" smtClean="0"/>
              <a:t>不是偶数</a:t>
            </a:r>
            <a:r>
              <a:rPr lang="en-US" altLang="zh-CN" dirty="0" smtClean="0"/>
              <a:t>, </a:t>
            </a:r>
            <a:r>
              <a:rPr lang="zh-CN" altLang="en-US" dirty="0" smtClean="0"/>
              <a:t>所以用归谬法证明标准棋盘中去掉一个方格不能用骨牌拼接</a:t>
            </a:r>
            <a:r>
              <a:rPr lang="en-US" altLang="zh-CN" dirty="0" smtClean="0"/>
              <a:t>.</a:t>
            </a:r>
            <a:r>
              <a:rPr lang="en-US" dirty="0" smtClean="0"/>
              <a:t> </a:t>
            </a:r>
          </a:p>
        </p:txBody>
      </p:sp>
      <p:sp>
        <p:nvSpPr>
          <p:cNvPr id="4" name="日期占位符 3"/>
          <p:cNvSpPr>
            <a:spLocks noGrp="1"/>
          </p:cNvSpPr>
          <p:nvPr>
            <p:ph type="dt" sz="half" idx="10"/>
          </p:nvPr>
        </p:nvSpPr>
        <p:spPr/>
        <p:txBody>
          <a:bodyPr/>
          <a:lstStyle/>
          <a:p>
            <a:fld id="{823C923E-36F5-4E17-A442-56DCE5FBDB22}"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80</a:t>
            </a:fld>
            <a:endParaRPr lang="zh-CN" altLang="en-US" dirty="0"/>
          </a:p>
        </p:txBody>
      </p:sp>
      <p:pic>
        <p:nvPicPr>
          <p:cNvPr id="7" name="Picture 3" descr="0114.jpg"/>
          <p:cNvPicPr>
            <a:picLocks noChangeAspect="1"/>
          </p:cNvPicPr>
          <p:nvPr/>
        </p:nvPicPr>
        <p:blipFill>
          <a:blip r:embed="rId2" cstate="print"/>
          <a:stretch>
            <a:fillRect/>
          </a:stretch>
        </p:blipFill>
        <p:spPr>
          <a:xfrm>
            <a:off x="4800600" y="1592164"/>
            <a:ext cx="2056729" cy="2057400"/>
          </a:xfrm>
          <a:prstGeom prst="rect">
            <a:avLst/>
          </a:prstGeom>
        </p:spPr>
      </p:pic>
      <p:sp>
        <p:nvSpPr>
          <p:cNvPr id="8" name="TextBox 6"/>
          <p:cNvSpPr txBox="1"/>
          <p:nvPr/>
        </p:nvSpPr>
        <p:spPr>
          <a:xfrm>
            <a:off x="4701553" y="3641326"/>
            <a:ext cx="4594847"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标准棋盘少掉右下角的一个方格后的棋盘</a:t>
            </a:r>
            <a:endParaRPr lang="en-US" dirty="0">
              <a:latin typeface="微软雅黑" panose="020B0503020204020204" pitchFamily="34" charset="-122"/>
              <a:ea typeface="微软雅黑" panose="020B0503020204020204" pitchFamily="34" charset="-122"/>
            </a:endParaRPr>
          </a:p>
        </p:txBody>
      </p:sp>
      <p:sp>
        <p:nvSpPr>
          <p:cNvPr id="9" name="矩形 8"/>
          <p:cNvSpPr/>
          <p:nvPr/>
        </p:nvSpPr>
        <p:spPr>
          <a:xfrm>
            <a:off x="6553200" y="3352801"/>
            <a:ext cx="304129" cy="296764"/>
          </a:xfrm>
          <a:prstGeom prst="rect">
            <a:avLst/>
          </a:prstGeom>
          <a:solidFill>
            <a:schemeClr val="accent4">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353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0"/>
          <p:cNvSpPr>
            <a:spLocks noGrp="1"/>
          </p:cNvSpPr>
          <p:nvPr>
            <p:ph type="sldNum" sz="quarter" idx="12"/>
          </p:nvPr>
        </p:nvSpPr>
        <p:spPr/>
        <p:txBody>
          <a:bodyPr/>
          <a:lstStyle/>
          <a:p>
            <a:fld id="{67913A8A-9EFB-4B5F-9CCB-3D21173FAA85}" type="slidenum">
              <a:rPr lang="zh-CN" altLang="en-US" smtClean="0"/>
              <a:pPr/>
              <a:t>81</a:t>
            </a:fld>
            <a:endParaRPr lang="zh-CN" altLang="en-US" dirty="0"/>
          </a:p>
        </p:txBody>
      </p:sp>
      <p:sp>
        <p:nvSpPr>
          <p:cNvPr id="2" name="Title 1"/>
          <p:cNvSpPr>
            <a:spLocks noGrp="1"/>
          </p:cNvSpPr>
          <p:nvPr>
            <p:ph type="title"/>
          </p:nvPr>
        </p:nvSpPr>
        <p:spPr/>
        <p:txBody>
          <a:bodyPr/>
          <a:lstStyle/>
          <a:p>
            <a:r>
              <a:rPr lang="en-US" altLang="zh-CN" dirty="0"/>
              <a:t>4.8.7 </a:t>
            </a:r>
            <a:r>
              <a:rPr lang="zh-CN" altLang="en-US" dirty="0"/>
              <a:t>棋盘拼接游戏实践</a:t>
            </a:r>
            <a:endParaRPr lang="en-US" dirty="0"/>
          </a:p>
        </p:txBody>
      </p:sp>
      <p:sp>
        <p:nvSpPr>
          <p:cNvPr id="3" name="Content Placeholder 2"/>
          <p:cNvSpPr>
            <a:spLocks noGrp="1"/>
          </p:cNvSpPr>
          <p:nvPr>
            <p:ph idx="1"/>
          </p:nvPr>
        </p:nvSpPr>
        <p:spPr/>
        <p:txBody>
          <a:bodyPr>
            <a:noAutofit/>
          </a:bodyPr>
          <a:lstStyle/>
          <a:p>
            <a:r>
              <a:rPr lang="zh-CN" altLang="en-US" dirty="0" smtClean="0"/>
              <a:t>例</a:t>
            </a:r>
            <a:r>
              <a:rPr lang="en-US" dirty="0" smtClean="0"/>
              <a:t>: </a:t>
            </a:r>
            <a:r>
              <a:rPr lang="zh-CN" altLang="en-US" dirty="0" smtClean="0"/>
              <a:t>能拼接标准棋盘中去掉左上角和右下角两个方格得到的拼板么</a:t>
            </a:r>
            <a:r>
              <a:rPr lang="en-US" dirty="0" smtClean="0"/>
              <a:t>? </a:t>
            </a:r>
            <a:endParaRPr lang="en-US" dirty="0"/>
          </a:p>
          <a:p>
            <a:endParaRPr lang="en-US" dirty="0" smtClean="0"/>
          </a:p>
          <a:p>
            <a:endParaRPr lang="en-US" dirty="0" smtClean="0"/>
          </a:p>
          <a:p>
            <a:endParaRPr lang="en-US" dirty="0"/>
          </a:p>
          <a:p>
            <a:endParaRPr lang="en-US" dirty="0" smtClean="0"/>
          </a:p>
          <a:p>
            <a:pPr algn="just">
              <a:lnSpc>
                <a:spcPct val="110000"/>
              </a:lnSpc>
            </a:pPr>
            <a:r>
              <a:rPr lang="zh-CN" altLang="en-US" dirty="0" smtClean="0"/>
              <a:t>解</a:t>
            </a:r>
            <a:r>
              <a:rPr lang="en-US" altLang="zh-CN" dirty="0"/>
              <a:t>: </a:t>
            </a:r>
            <a:r>
              <a:rPr lang="zh-CN" altLang="en-US" dirty="0" smtClean="0"/>
              <a:t>不能</a:t>
            </a:r>
            <a:r>
              <a:rPr lang="en-US" altLang="zh-CN" dirty="0" smtClean="0"/>
              <a:t>. </a:t>
            </a:r>
            <a:r>
              <a:rPr lang="zh-CN" altLang="en-US" dirty="0" smtClean="0"/>
              <a:t>拼板</a:t>
            </a:r>
            <a:r>
              <a:rPr lang="en-US" altLang="zh-CN" dirty="0" smtClean="0"/>
              <a:t>62</a:t>
            </a:r>
            <a:r>
              <a:rPr lang="zh-CN" altLang="en-US" dirty="0"/>
              <a:t>个方格</a:t>
            </a:r>
            <a:r>
              <a:rPr lang="en-US" altLang="zh-CN" dirty="0"/>
              <a:t>. </a:t>
            </a:r>
            <a:r>
              <a:rPr lang="zh-CN" altLang="en-US" dirty="0" smtClean="0"/>
              <a:t>为拼接需要</a:t>
            </a:r>
            <a:r>
              <a:rPr lang="en-US" altLang="zh-CN" dirty="0"/>
              <a:t>31</a:t>
            </a:r>
            <a:r>
              <a:rPr lang="zh-CN" altLang="en-US" dirty="0"/>
              <a:t>个骨牌</a:t>
            </a:r>
            <a:r>
              <a:rPr lang="en-US" altLang="zh-CN" dirty="0"/>
              <a:t>. </a:t>
            </a:r>
            <a:r>
              <a:rPr lang="zh-CN" altLang="en-US" dirty="0"/>
              <a:t>一个骨牌会覆盖拼板</a:t>
            </a:r>
            <a:r>
              <a:rPr lang="zh-CN" altLang="en-US" dirty="0" smtClean="0"/>
              <a:t>中一</a:t>
            </a:r>
            <a:r>
              <a:rPr lang="zh-CN" altLang="en-US" dirty="0"/>
              <a:t>个黑色方格和一个白色方格</a:t>
            </a:r>
            <a:r>
              <a:rPr lang="en-US" altLang="zh-CN" dirty="0"/>
              <a:t>. </a:t>
            </a:r>
            <a:r>
              <a:rPr lang="zh-CN" altLang="en-US" dirty="0"/>
              <a:t>那么</a:t>
            </a:r>
            <a:r>
              <a:rPr lang="zh-CN" altLang="en-US" dirty="0" smtClean="0"/>
              <a:t>总共覆盖</a:t>
            </a:r>
            <a:r>
              <a:rPr lang="en-US" altLang="zh-CN" dirty="0"/>
              <a:t>31</a:t>
            </a:r>
            <a:r>
              <a:rPr lang="zh-CN" altLang="en-US" dirty="0"/>
              <a:t>个黑色方格和</a:t>
            </a:r>
            <a:r>
              <a:rPr lang="en-US" altLang="zh-CN" dirty="0"/>
              <a:t>31</a:t>
            </a:r>
            <a:r>
              <a:rPr lang="zh-CN" altLang="en-US" dirty="0"/>
              <a:t>个白色方格</a:t>
            </a:r>
            <a:r>
              <a:rPr lang="en-US" altLang="zh-CN" dirty="0"/>
              <a:t>. </a:t>
            </a:r>
            <a:r>
              <a:rPr lang="zh-CN" altLang="en-US" dirty="0" smtClean="0"/>
              <a:t>题目中拼板只能</a:t>
            </a:r>
            <a:r>
              <a:rPr lang="zh-CN" altLang="en-US" dirty="0"/>
              <a:t>有</a:t>
            </a:r>
            <a:r>
              <a:rPr lang="en-US" altLang="zh-CN" dirty="0"/>
              <a:t>30</a:t>
            </a:r>
            <a:r>
              <a:rPr lang="zh-CN" altLang="en-US" dirty="0"/>
              <a:t>个黑色方格和</a:t>
            </a:r>
            <a:r>
              <a:rPr lang="en-US" altLang="zh-CN" dirty="0"/>
              <a:t>32</a:t>
            </a:r>
            <a:r>
              <a:rPr lang="zh-CN" altLang="en-US" dirty="0"/>
              <a:t>个白色方格</a:t>
            </a:r>
            <a:r>
              <a:rPr lang="en-US" altLang="zh-CN" dirty="0"/>
              <a:t>, </a:t>
            </a:r>
            <a:r>
              <a:rPr lang="zh-CN" altLang="en-US" dirty="0"/>
              <a:t>或者是</a:t>
            </a:r>
            <a:r>
              <a:rPr lang="en-US" altLang="zh-CN" dirty="0"/>
              <a:t>32</a:t>
            </a:r>
            <a:r>
              <a:rPr lang="zh-CN" altLang="en-US" dirty="0"/>
              <a:t>个黑色方格和</a:t>
            </a:r>
            <a:r>
              <a:rPr lang="en-US" altLang="zh-CN" dirty="0"/>
              <a:t>30</a:t>
            </a:r>
            <a:r>
              <a:rPr lang="zh-CN" altLang="en-US" dirty="0"/>
              <a:t>个白色方格</a:t>
            </a:r>
            <a:r>
              <a:rPr lang="en-US" altLang="zh-CN" dirty="0"/>
              <a:t>. </a:t>
            </a:r>
            <a:r>
              <a:rPr lang="zh-CN" altLang="en-US" dirty="0"/>
              <a:t>因此与假设相矛盾</a:t>
            </a:r>
            <a:r>
              <a:rPr lang="en-US" altLang="zh-CN" dirty="0"/>
              <a:t>, </a:t>
            </a:r>
            <a:r>
              <a:rPr lang="zh-CN" altLang="en-US" dirty="0"/>
              <a:t>不能实现</a:t>
            </a:r>
            <a:r>
              <a:rPr lang="zh-CN" altLang="en-US" dirty="0" smtClean="0"/>
              <a:t>拼接</a:t>
            </a:r>
            <a:r>
              <a:rPr lang="en-US" altLang="zh-CN" dirty="0" smtClean="0"/>
              <a:t>.</a:t>
            </a:r>
            <a:endParaRPr lang="en-US" altLang="zh-CN" dirty="0"/>
          </a:p>
        </p:txBody>
      </p:sp>
      <p:pic>
        <p:nvPicPr>
          <p:cNvPr id="4" name="Picture 3" descr="0117.jpg"/>
          <p:cNvPicPr>
            <a:picLocks noChangeAspect="1"/>
          </p:cNvPicPr>
          <p:nvPr/>
        </p:nvPicPr>
        <p:blipFill>
          <a:blip r:embed="rId3" cstate="print"/>
          <a:stretch>
            <a:fillRect/>
          </a:stretch>
        </p:blipFill>
        <p:spPr>
          <a:xfrm>
            <a:off x="1560061" y="1828800"/>
            <a:ext cx="2180006" cy="2212086"/>
          </a:xfrm>
          <a:prstGeom prst="rect">
            <a:avLst/>
          </a:prstGeom>
        </p:spPr>
      </p:pic>
      <p:pic>
        <p:nvPicPr>
          <p:cNvPr id="5" name="Picture 4" descr="0115.jpg"/>
          <p:cNvPicPr>
            <a:picLocks noChangeAspect="1"/>
          </p:cNvPicPr>
          <p:nvPr/>
        </p:nvPicPr>
        <p:blipFill>
          <a:blip r:embed="rId4" cstate="print"/>
          <a:stretch>
            <a:fillRect/>
          </a:stretch>
        </p:blipFill>
        <p:spPr>
          <a:xfrm>
            <a:off x="7106756" y="2528441"/>
            <a:ext cx="574548" cy="1011936"/>
          </a:xfrm>
          <a:prstGeom prst="rect">
            <a:avLst/>
          </a:prstGeom>
        </p:spPr>
      </p:pic>
      <p:sp>
        <p:nvSpPr>
          <p:cNvPr id="6" name="TextBox 5"/>
          <p:cNvSpPr txBox="1"/>
          <p:nvPr/>
        </p:nvSpPr>
        <p:spPr>
          <a:xfrm>
            <a:off x="4027341" y="3331743"/>
            <a:ext cx="32766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非标准棋盘</a:t>
            </a:r>
            <a:endParaRPr 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7681304" y="3153335"/>
            <a:ext cx="16002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两种骨牌</a:t>
            </a:r>
            <a:endParaRPr lang="en-US" dirty="0">
              <a:latin typeface="微软雅黑" panose="020B0503020204020204" pitchFamily="34" charset="-122"/>
              <a:ea typeface="微软雅黑" panose="020B0503020204020204" pitchFamily="34" charset="-122"/>
            </a:endParaRPr>
          </a:p>
        </p:txBody>
      </p:sp>
      <p:sp>
        <p:nvSpPr>
          <p:cNvPr id="9" name="日期占位符 8"/>
          <p:cNvSpPr>
            <a:spLocks noGrp="1"/>
          </p:cNvSpPr>
          <p:nvPr>
            <p:ph type="dt" sz="half" idx="10"/>
          </p:nvPr>
        </p:nvSpPr>
        <p:spPr/>
        <p:txBody>
          <a:bodyPr/>
          <a:lstStyle/>
          <a:p>
            <a:fld id="{D4C6FFA9-F4DA-48D3-9D8B-0D0F0D3F27E5}" type="datetime1">
              <a:rPr lang="zh-CN" altLang="en-US" smtClean="0"/>
              <a:t>2024/11/5</a:t>
            </a:fld>
            <a:endParaRPr lang="zh-CN" altLang="en-US" dirty="0"/>
          </a:p>
        </p:txBody>
      </p:sp>
    </p:spTree>
    <p:extLst>
      <p:ext uri="{BB962C8B-B14F-4D97-AF65-F5344CB8AC3E}">
        <p14:creationId xmlns:p14="http://schemas.microsoft.com/office/powerpoint/2010/main" val="37244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1341" y="3886200"/>
            <a:ext cx="11277599" cy="892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4.8.8 </a:t>
            </a:r>
            <a:r>
              <a:rPr lang="zh-CN" altLang="en-US" dirty="0" smtClean="0"/>
              <a:t>开放问题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zh-CN" altLang="en-US" dirty="0" smtClean="0"/>
                  <a:t>数学中的许多进展是人们试图解决著名的悬而未决的开放问题时做出的</a:t>
                </a:r>
                <a:r>
                  <a:rPr lang="en-US" altLang="zh-CN" dirty="0" smtClean="0"/>
                  <a:t>.</a:t>
                </a:r>
              </a:p>
              <a:p>
                <a:endParaRPr lang="en-US" altLang="zh-CN" dirty="0" smtClean="0"/>
              </a:p>
              <a:p>
                <a:pPr algn="just"/>
                <a:r>
                  <a:rPr lang="zh-CN" altLang="en-US" dirty="0" smtClean="0"/>
                  <a:t>比如</a:t>
                </a:r>
                <a:r>
                  <a:rPr lang="en-US" altLang="zh-CN" dirty="0" smtClean="0"/>
                  <a:t>, 300</a:t>
                </a:r>
                <a:r>
                  <a:rPr lang="zh-CN" altLang="en-US" dirty="0" smtClean="0"/>
                  <a:t>多年前的一个猜想最近被证明</a:t>
                </a:r>
                <a:r>
                  <a:rPr lang="en-US" altLang="zh-CN" dirty="0" smtClean="0"/>
                  <a:t>, </a:t>
                </a:r>
                <a:r>
                  <a:rPr lang="zh-CN" altLang="en-US" dirty="0" smtClean="0"/>
                  <a:t>该猜想断言称为费马大定理的命题为真</a:t>
                </a:r>
                <a:r>
                  <a:rPr lang="en-US" altLang="zh-CN" dirty="0" smtClean="0"/>
                  <a:t>.</a:t>
                </a:r>
              </a:p>
              <a:p>
                <a:pPr algn="just"/>
                <a:r>
                  <a:rPr lang="zh-CN" altLang="en-US" b="1" dirty="0" smtClean="0">
                    <a:solidFill>
                      <a:srgbClr val="C00000"/>
                    </a:solidFill>
                  </a:rPr>
                  <a:t>费马大定理</a:t>
                </a:r>
                <a:r>
                  <a:rPr lang="en-US" dirty="0" smtClean="0"/>
                  <a:t>: </a:t>
                </a:r>
                <a:r>
                  <a:rPr lang="zh-CN" altLang="en-US" dirty="0" smtClean="0"/>
                  <a:t>只要</a:t>
                </a:r>
                <a14:m>
                  <m:oMath xmlns:m="http://schemas.openxmlformats.org/officeDocument/2006/math">
                    <m:r>
                      <a:rPr lang="en-US" altLang="zh-CN" i="1" dirty="0" smtClean="0">
                        <a:latin typeface="Cambria Math" panose="02040503050406030204" pitchFamily="18" charset="0"/>
                      </a:rPr>
                      <m:t>𝑛</m:t>
                    </m:r>
                  </m:oMath>
                </a14:m>
                <a:r>
                  <a:rPr lang="zh-CN" altLang="en-US" dirty="0" smtClean="0"/>
                  <a:t>满足</a:t>
                </a:r>
                <a14:m>
                  <m:oMath xmlns:m="http://schemas.openxmlformats.org/officeDocument/2006/math">
                    <m:r>
                      <a:rPr lang="en-US" altLang="zh-CN" i="1" dirty="0" smtClean="0">
                        <a:latin typeface="Cambria Math" panose="02040503050406030204" pitchFamily="18" charset="0"/>
                      </a:rPr>
                      <m:t>𝑛</m:t>
                    </m:r>
                  </m:oMath>
                </a14:m>
                <a:r>
                  <a:rPr lang="en-US" altLang="zh-CN" dirty="0" smtClean="0"/>
                  <a:t>&gt;2</a:t>
                </a:r>
                <a:r>
                  <a:rPr lang="zh-CN" altLang="en-US" dirty="0" smtClean="0"/>
                  <a:t>的整数</a:t>
                </a:r>
                <a:r>
                  <a:rPr lang="en-US" altLang="zh-CN" dirty="0" smtClean="0"/>
                  <a:t>, </a:t>
                </a:r>
                <a:r>
                  <a:rPr lang="zh-CN" altLang="en-US" dirty="0" smtClean="0"/>
                  <a:t>方程</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i="1">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i="1">
                            <a:latin typeface="Cambria Math" panose="02040503050406030204" pitchFamily="18" charset="0"/>
                          </a:rPr>
                          <m:t>𝑛</m:t>
                        </m:r>
                      </m:sup>
                    </m:sSup>
                  </m:oMath>
                </a14:m>
                <a:r>
                  <a:rPr lang="zh-CN" altLang="en-US" dirty="0" smtClean="0"/>
                  <a:t>就没有满足</a:t>
                </a:r>
                <a14:m>
                  <m:oMath xmlns:m="http://schemas.openxmlformats.org/officeDocument/2006/math">
                    <m:r>
                      <a:rPr lang="en-US" altLang="zh-CN" i="1" dirty="0" smtClean="0">
                        <a:latin typeface="Cambria Math" panose="02040503050406030204" pitchFamily="18" charset="0"/>
                      </a:rPr>
                      <m:t>𝑥𝑦𝑧</m:t>
                    </m:r>
                  </m:oMath>
                </a14:m>
                <a:r>
                  <a:rPr lang="en-US" altLang="zh-CN" dirty="0"/>
                  <a:t>≠</a:t>
                </a:r>
                <a:r>
                  <a:rPr lang="en-US" altLang="zh-CN" dirty="0" smtClean="0"/>
                  <a:t>0</a:t>
                </a:r>
                <a:r>
                  <a:rPr lang="zh-CN" altLang="en-US" dirty="0" smtClean="0"/>
                  <a:t>的整数解</a:t>
                </a:r>
                <a14:m>
                  <m:oMath xmlns:m="http://schemas.openxmlformats.org/officeDocument/2006/math">
                    <m:r>
                      <a:rPr lang="en-US" altLang="zh-CN" i="1" dirty="0" smtClean="0">
                        <a:latin typeface="Cambria Math" panose="02040503050406030204" pitchFamily="18" charset="0"/>
                      </a:rPr>
                      <m:t>𝑥</m:t>
                    </m:r>
                  </m:oMath>
                </a14:m>
                <a:r>
                  <a:rPr lang="en-US" altLang="zh-CN" dirty="0" err="1" smtClean="0"/>
                  <a:t>,</a:t>
                </a:r>
                <a14:m>
                  <m:oMath xmlns:m="http://schemas.openxmlformats.org/officeDocument/2006/math">
                    <m:r>
                      <a:rPr lang="en-US" altLang="zh-CN" i="1" dirty="0" smtClean="0">
                        <a:latin typeface="Cambria Math" panose="02040503050406030204" pitchFamily="18" charset="0"/>
                      </a:rPr>
                      <m:t>𝑦</m:t>
                    </m:r>
                  </m:oMath>
                </a14:m>
                <a:r>
                  <a:rPr lang="en-US" altLang="zh-CN" dirty="0" err="1" smtClean="0"/>
                  <a:t>,</a:t>
                </a:r>
                <a14:m>
                  <m:oMath xmlns:m="http://schemas.openxmlformats.org/officeDocument/2006/math">
                    <m:r>
                      <a:rPr lang="en-US" altLang="zh-CN" i="1" dirty="0" smtClean="0">
                        <a:latin typeface="Cambria Math" panose="02040503050406030204" pitchFamily="18" charset="0"/>
                      </a:rPr>
                      <m:t>𝑧</m:t>
                    </m:r>
                  </m:oMath>
                </a14:m>
                <a:r>
                  <a:rPr lang="en-US" altLang="zh-CN" dirty="0" smtClean="0"/>
                  <a:t>.</a:t>
                </a:r>
                <a:endParaRPr lang="en-US" dirty="0" smtClean="0"/>
              </a:p>
              <a:p>
                <a:pPr algn="just"/>
                <a:r>
                  <a:rPr lang="zh-CN" altLang="en-US" dirty="0" smtClean="0"/>
                  <a:t>这个定理在</a:t>
                </a:r>
                <a:r>
                  <a:rPr lang="en-US" altLang="zh-CN" dirty="0" smtClean="0"/>
                  <a:t>20</a:t>
                </a:r>
                <a:r>
                  <a:rPr lang="zh-CN" altLang="en-US" dirty="0" smtClean="0"/>
                  <a:t>世纪</a:t>
                </a:r>
                <a:r>
                  <a:rPr lang="en-US" altLang="zh-CN" dirty="0" smtClean="0"/>
                  <a:t>90</a:t>
                </a:r>
                <a:r>
                  <a:rPr lang="zh-CN" altLang="en-US" dirty="0" smtClean="0"/>
                  <a:t>年代被安德鲁</a:t>
                </a:r>
                <a:r>
                  <a:rPr lang="en-US" altLang="zh-CN" dirty="0" smtClean="0"/>
                  <a:t>.</a:t>
                </a:r>
                <a:r>
                  <a:rPr lang="zh-CN" altLang="en-US" dirty="0" smtClean="0"/>
                  <a:t>怀尔斯</a:t>
                </a:r>
                <a:r>
                  <a:rPr lang="en-US" altLang="zh-CN" dirty="0" smtClean="0"/>
                  <a:t>(</a:t>
                </a:r>
                <a:r>
                  <a:rPr lang="en-US" dirty="0" smtClean="0"/>
                  <a:t> Andrew Wiles</a:t>
                </a:r>
                <a:r>
                  <a:rPr lang="en-US" altLang="zh-CN" dirty="0" smtClean="0"/>
                  <a:t>)</a:t>
                </a:r>
                <a:r>
                  <a:rPr lang="zh-CN" altLang="en-US" dirty="0" smtClean="0"/>
                  <a:t>证明出来了</a:t>
                </a:r>
                <a:r>
                  <a:rPr lang="en-US" altLang="zh-CN" dirty="0" smtClean="0"/>
                  <a:t>, </a:t>
                </a:r>
                <a:r>
                  <a:rPr lang="zh-CN" altLang="en-US" dirty="0" smtClean="0"/>
                  <a:t>有兴趣的同学可以阅读更多资料来学习</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1071" r="-111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9993CD1F-C240-4B4F-9234-C7FA0FE6D4F7}"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82</a:t>
            </a:fld>
            <a:endParaRPr lang="zh-CN" altLang="en-US" dirty="0"/>
          </a:p>
        </p:txBody>
      </p:sp>
    </p:spTree>
    <p:extLst>
      <p:ext uri="{BB962C8B-B14F-4D97-AF65-F5344CB8AC3E}">
        <p14:creationId xmlns:p14="http://schemas.microsoft.com/office/powerpoint/2010/main" val="12945908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57200" y="1055873"/>
            <a:ext cx="11277599" cy="892377"/>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4.8.8 </a:t>
            </a:r>
            <a:r>
              <a:rPr lang="zh-CN" altLang="en-US" dirty="0" smtClean="0"/>
              <a:t>开放</a:t>
            </a:r>
            <a:r>
              <a:rPr lang="zh-CN" altLang="en-US" dirty="0"/>
              <a:t>问题</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algn="just">
                  <a:lnSpc>
                    <a:spcPct val="110000"/>
                  </a:lnSpc>
                </a:pPr>
                <a:r>
                  <a:rPr lang="en-US" b="1" dirty="0" smtClean="0">
                    <a:solidFill>
                      <a:srgbClr val="C00000"/>
                    </a:solidFill>
                  </a:rPr>
                  <a:t>3x+1</a:t>
                </a:r>
                <a:r>
                  <a:rPr lang="zh-CN" altLang="en-US" b="1" dirty="0" smtClean="0">
                    <a:solidFill>
                      <a:srgbClr val="C00000"/>
                    </a:solidFill>
                  </a:rPr>
                  <a:t>猜想</a:t>
                </a:r>
                <a:r>
                  <a:rPr lang="en-US" dirty="0" smtClean="0"/>
                  <a:t>: </a:t>
                </a:r>
                <a:r>
                  <a:rPr lang="zh-CN" altLang="en-US" dirty="0" smtClean="0"/>
                  <a:t>令</a:t>
                </a:r>
                <a14:m>
                  <m:oMath xmlns:m="http://schemas.openxmlformats.org/officeDocument/2006/math">
                    <m:r>
                      <a:rPr lang="en-US" i="1" dirty="0" smtClean="0">
                        <a:latin typeface="Cambria Math" panose="02040503050406030204" pitchFamily="18" charset="0"/>
                      </a:rPr>
                      <m:t>𝑇</m:t>
                    </m:r>
                  </m:oMath>
                </a14:m>
                <a:r>
                  <a:rPr lang="zh-CN" altLang="en-US" dirty="0" smtClean="0"/>
                  <a:t>是把偶数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转换</a:t>
                </a:r>
                <a14:m>
                  <m:oMath xmlns:m="http://schemas.openxmlformats.org/officeDocument/2006/math">
                    <m:r>
                      <a:rPr lang="en-US" i="1" dirty="0" smtClean="0">
                        <a:latin typeface="Cambria Math" panose="02040503050406030204" pitchFamily="18" charset="0"/>
                      </a:rPr>
                      <m:t>𝑥</m:t>
                    </m:r>
                  </m:oMath>
                </a14:m>
                <a:r>
                  <a:rPr lang="en-US" dirty="0" smtClean="0"/>
                  <a:t>/2</a:t>
                </a:r>
                <a:r>
                  <a:rPr lang="zh-CN" altLang="en-US" dirty="0" smtClean="0"/>
                  <a:t>、把奇整数</a:t>
                </a:r>
                <a14:m>
                  <m:oMath xmlns:m="http://schemas.openxmlformats.org/officeDocument/2006/math">
                    <m:r>
                      <a:rPr lang="en-US" altLang="zh-CN" i="1" dirty="0" smtClean="0">
                        <a:latin typeface="Cambria Math" panose="02040503050406030204" pitchFamily="18" charset="0"/>
                      </a:rPr>
                      <m:t>𝑥</m:t>
                    </m:r>
                  </m:oMath>
                </a14:m>
                <a:r>
                  <a:rPr lang="zh-CN" altLang="en-US" dirty="0" smtClean="0"/>
                  <a:t>转换成</a:t>
                </a:r>
                <a:r>
                  <a:rPr lang="en-US" dirty="0" smtClean="0"/>
                  <a:t> 3</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smtClean="0"/>
                  <a:t>+ 1</a:t>
                </a:r>
                <a:r>
                  <a:rPr lang="zh-CN" altLang="en-US" dirty="0" smtClean="0"/>
                  <a:t>的变换</a:t>
                </a:r>
                <a:r>
                  <a:rPr lang="en-US" dirty="0" smtClean="0"/>
                  <a:t>. </a:t>
                </a:r>
                <a:r>
                  <a:rPr lang="zh-CN" altLang="en-US" dirty="0" smtClean="0"/>
                  <a:t>对于所有的正整数</a:t>
                </a:r>
                <a14:m>
                  <m:oMath xmlns:m="http://schemas.openxmlformats.org/officeDocument/2006/math">
                    <m:r>
                      <a:rPr lang="en-US" i="1" dirty="0" smtClean="0">
                        <a:latin typeface="Cambria Math" panose="02040503050406030204" pitchFamily="18" charset="0"/>
                      </a:rPr>
                      <m:t>𝑥</m:t>
                    </m:r>
                  </m:oMath>
                </a14:m>
                <a:r>
                  <a:rPr lang="en-US" dirty="0" smtClean="0"/>
                  <a:t>, </a:t>
                </a:r>
                <a:r>
                  <a:rPr lang="zh-CN" altLang="en-US" dirty="0" smtClean="0"/>
                  <a:t>当反复地利用变换</a:t>
                </a:r>
                <a14:m>
                  <m:oMath xmlns:m="http://schemas.openxmlformats.org/officeDocument/2006/math">
                    <m:r>
                      <a:rPr lang="en-US" altLang="zh-CN" i="1" dirty="0" smtClean="0">
                        <a:latin typeface="Cambria Math" panose="02040503050406030204" pitchFamily="18" charset="0"/>
                      </a:rPr>
                      <m:t>𝑇</m:t>
                    </m:r>
                  </m:oMath>
                </a14:m>
                <a:r>
                  <a:rPr lang="en-US" altLang="zh-CN" dirty="0" smtClean="0"/>
                  <a:t>, </a:t>
                </a:r>
                <a:r>
                  <a:rPr lang="zh-CN" altLang="en-US" dirty="0" smtClean="0"/>
                  <a:t>我们将最终得到整数</a:t>
                </a:r>
                <a:r>
                  <a:rPr lang="en-US" altLang="zh-CN" dirty="0" smtClean="0"/>
                  <a:t>1</a:t>
                </a:r>
                <a:r>
                  <a:rPr lang="en-US" dirty="0" smtClean="0"/>
                  <a:t>. </a:t>
                </a:r>
              </a:p>
              <a:p>
                <a:r>
                  <a:rPr lang="zh-CN" altLang="en-US" dirty="0" smtClean="0"/>
                  <a:t>例</a:t>
                </a:r>
                <a:r>
                  <a:rPr lang="en-US" altLang="zh-CN" dirty="0" smtClean="0"/>
                  <a:t>: </a:t>
                </a:r>
                <a:r>
                  <a:rPr lang="zh-CN" altLang="en-US" dirty="0" smtClean="0"/>
                  <a:t>根据</a:t>
                </a:r>
                <a:r>
                  <a:rPr lang="en-US" altLang="zh-CN" dirty="0"/>
                  <a:t>3</a:t>
                </a:r>
                <a14:m>
                  <m:oMath xmlns:m="http://schemas.openxmlformats.org/officeDocument/2006/math">
                    <m:r>
                      <a:rPr lang="en-US" altLang="zh-CN" i="1" dirty="0" smtClean="0">
                        <a:latin typeface="Cambria Math" panose="02040503050406030204" pitchFamily="18" charset="0"/>
                      </a:rPr>
                      <m:t>𝑥</m:t>
                    </m:r>
                  </m:oMath>
                </a14:m>
                <a:r>
                  <a:rPr lang="en-US" altLang="zh-CN" dirty="0"/>
                  <a:t>+1</a:t>
                </a:r>
                <a:r>
                  <a:rPr lang="zh-CN" altLang="en-US" dirty="0" smtClean="0"/>
                  <a:t>猜想求</a:t>
                </a:r>
                <a:r>
                  <a:rPr lang="en-US" altLang="zh-CN" dirty="0" smtClean="0"/>
                  <a:t>5</a:t>
                </a:r>
                <a:r>
                  <a:rPr lang="zh-CN" altLang="en-US" dirty="0" smtClean="0"/>
                  <a:t>的变换</a:t>
                </a:r>
                <a14:m>
                  <m:oMath xmlns:m="http://schemas.openxmlformats.org/officeDocument/2006/math">
                    <m:r>
                      <a:rPr lang="en-US" altLang="zh-CN" i="1" dirty="0" smtClean="0">
                        <a:latin typeface="Cambria Math" panose="02040503050406030204" pitchFamily="18" charset="0"/>
                      </a:rPr>
                      <m:t>𝑇</m:t>
                    </m:r>
                  </m:oMath>
                </a14:m>
                <a:r>
                  <a:rPr lang="en-US" altLang="zh-CN" dirty="0" smtClean="0"/>
                  <a:t>.</a:t>
                </a:r>
              </a:p>
              <a:p>
                <a:r>
                  <a:rPr lang="zh-CN" altLang="en-US" dirty="0" smtClean="0"/>
                  <a:t>解</a:t>
                </a:r>
                <a:r>
                  <a:rPr lang="en-US" altLang="zh-CN" dirty="0" smtClean="0"/>
                  <a:t>: </a:t>
                </a:r>
                <a:r>
                  <a:rPr lang="zh-CN" altLang="en-US" dirty="0"/>
                  <a:t>从</a:t>
                </a:r>
                <a14:m>
                  <m:oMath xmlns:m="http://schemas.openxmlformats.org/officeDocument/2006/math">
                    <m:r>
                      <a:rPr lang="en-US" altLang="zh-CN" i="1" dirty="0" smtClean="0">
                        <a:latin typeface="Cambria Math" panose="02040503050406030204" pitchFamily="18" charset="0"/>
                      </a:rPr>
                      <m:t>𝑥</m:t>
                    </m:r>
                  </m:oMath>
                </a14:m>
                <a:r>
                  <a:rPr lang="en-US" altLang="zh-CN" dirty="0" smtClean="0"/>
                  <a:t>=5</a:t>
                </a:r>
                <a:r>
                  <a:rPr lang="zh-CN" altLang="en-US" dirty="0" smtClean="0"/>
                  <a:t>开始求变换</a:t>
                </a:r>
                <a14:m>
                  <m:oMath xmlns:m="http://schemas.openxmlformats.org/officeDocument/2006/math">
                    <m:r>
                      <a:rPr lang="en-US" altLang="zh-CN" i="1" dirty="0" smtClean="0">
                        <a:latin typeface="Cambria Math" panose="02040503050406030204" pitchFamily="18" charset="0"/>
                      </a:rPr>
                      <m:t>𝑇</m:t>
                    </m:r>
                  </m:oMath>
                </a14:m>
                <a:endParaRPr lang="en-US" altLang="zh-CN" dirty="0" smtClean="0"/>
              </a:p>
              <a:p>
                <a:pPr marL="542925" indent="-180975">
                  <a:lnSpc>
                    <a:spcPct val="100000"/>
                  </a:lnSpc>
                  <a:buClr>
                    <a:srgbClr val="01559D"/>
                  </a:buClr>
                  <a:buSzPct val="97000"/>
                  <a:buFont typeface="Wingdings" panose="05000000000000000000" pitchFamily="2" charset="2"/>
                  <a:buChar char="Ø"/>
                </a:pPr>
                <a:r>
                  <a:rPr lang="en-US" sz="2400" dirty="0"/>
                  <a:t>T(5)= 3∙5 + 1 = 16</a:t>
                </a:r>
              </a:p>
              <a:p>
                <a:pPr marL="542925" indent="-180975">
                  <a:lnSpc>
                    <a:spcPct val="100000"/>
                  </a:lnSpc>
                  <a:buClr>
                    <a:srgbClr val="01559D"/>
                  </a:buClr>
                  <a:buSzPct val="97000"/>
                  <a:buFont typeface="Wingdings" panose="05000000000000000000" pitchFamily="2" charset="2"/>
                  <a:buChar char="Ø"/>
                </a:pPr>
                <a:r>
                  <a:rPr lang="en-US" sz="2400" dirty="0"/>
                  <a:t>T(16) = 16/2  = 8</a:t>
                </a:r>
              </a:p>
              <a:p>
                <a:pPr marL="542925" indent="-180975">
                  <a:lnSpc>
                    <a:spcPct val="100000"/>
                  </a:lnSpc>
                  <a:buClr>
                    <a:srgbClr val="01559D"/>
                  </a:buClr>
                  <a:buSzPct val="97000"/>
                  <a:buFont typeface="Wingdings" panose="05000000000000000000" pitchFamily="2" charset="2"/>
                  <a:buChar char="Ø"/>
                </a:pPr>
                <a:r>
                  <a:rPr lang="en-US" sz="2400" dirty="0"/>
                  <a:t>T(8) = 8/2  = 4</a:t>
                </a:r>
              </a:p>
              <a:p>
                <a:pPr marL="542925" indent="-180975">
                  <a:lnSpc>
                    <a:spcPct val="100000"/>
                  </a:lnSpc>
                  <a:buClr>
                    <a:srgbClr val="01559D"/>
                  </a:buClr>
                  <a:buSzPct val="97000"/>
                  <a:buFont typeface="Wingdings" panose="05000000000000000000" pitchFamily="2" charset="2"/>
                  <a:buChar char="Ø"/>
                </a:pPr>
                <a:r>
                  <a:rPr lang="en-US" sz="2400" dirty="0"/>
                  <a:t>T(4) = 4/2  = 2</a:t>
                </a:r>
              </a:p>
              <a:p>
                <a:pPr marL="542925" indent="-180975">
                  <a:lnSpc>
                    <a:spcPct val="100000"/>
                  </a:lnSpc>
                  <a:buClr>
                    <a:srgbClr val="01559D"/>
                  </a:buClr>
                  <a:buSzPct val="97000"/>
                  <a:buFont typeface="Wingdings" panose="05000000000000000000" pitchFamily="2" charset="2"/>
                  <a:buChar char="Ø"/>
                </a:pPr>
                <a:r>
                  <a:rPr lang="en-US" sz="2400" dirty="0"/>
                  <a:t>T(2) = 2/2  = 1</a:t>
                </a:r>
              </a:p>
              <a:p>
                <a:pPr algn="just"/>
                <a:r>
                  <a:rPr lang="zh-CN" altLang="en-US" dirty="0" smtClean="0"/>
                  <a:t>这个猜想目前已经通过使用计算机程序能够验证了直到</a:t>
                </a:r>
                <a14:m>
                  <m:oMath xmlns:m="http://schemas.openxmlformats.org/officeDocument/2006/math">
                    <m:r>
                      <a:rPr lang="en-US" altLang="zh-CN" b="0" i="1" smtClean="0">
                        <a:latin typeface="Cambria Math" panose="02040503050406030204" pitchFamily="18" charset="0"/>
                      </a:rPr>
                      <m:t>5.6</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13</m:t>
                        </m:r>
                      </m:sup>
                    </m:sSup>
                  </m:oMath>
                </a14:m>
                <a:r>
                  <a:rPr lang="zh-CN" altLang="en-US" dirty="0" smtClean="0"/>
                  <a:t>的所有整数都符合要求</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1905" r="-999"/>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A1DBC829-6B44-40D7-8854-ABF11540579A}"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83</a:t>
            </a:fld>
            <a:endParaRPr lang="zh-CN" altLang="en-US" dirty="0"/>
          </a:p>
        </p:txBody>
      </p:sp>
    </p:spTree>
    <p:extLst>
      <p:ext uri="{BB962C8B-B14F-4D97-AF65-F5344CB8AC3E}">
        <p14:creationId xmlns:p14="http://schemas.microsoft.com/office/powerpoint/2010/main" val="21361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wipe(down)">
                                      <p:cBhvr>
                                        <p:cTn id="10" dur="500"/>
                                        <p:tgtEl>
                                          <p:spTgt spid="3">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wipe(down)">
                                      <p:cBhvr>
                                        <p:cTn id="13" dur="500"/>
                                        <p:tgtEl>
                                          <p:spTgt spid="3">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wipe(down)">
                                      <p:cBhvr>
                                        <p:cTn id="16" dur="500"/>
                                        <p:tgtEl>
                                          <p:spTgt spid="3">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wipe(down)">
                                      <p:cBhvr>
                                        <p:cTn id="19" dur="500"/>
                                        <p:tgtEl>
                                          <p:spTgt spid="3">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wipe(down)">
                                      <p:cBhvr>
                                        <p:cTn id="22" dur="500"/>
                                        <p:tgtEl>
                                          <p:spTgt spid="3">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wipe(down)">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4.8.9 </a:t>
            </a:r>
            <a:r>
              <a:rPr lang="zh-CN" altLang="en-US" dirty="0" smtClean="0"/>
              <a:t>其他证明方法</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smtClean="0"/>
                  <a:t>其实</a:t>
                </a:r>
                <a:r>
                  <a:rPr lang="en-US" altLang="zh-CN" dirty="0" smtClean="0"/>
                  <a:t>, </a:t>
                </a:r>
                <a:r>
                  <a:rPr lang="zh-CN" altLang="en-US" dirty="0" smtClean="0"/>
                  <a:t>还存在很多其他证明方法</a:t>
                </a:r>
                <a:r>
                  <a:rPr lang="en-US" dirty="0" smtClean="0"/>
                  <a:t>:</a:t>
                </a:r>
              </a:p>
              <a:p>
                <a:pPr lvl="1"/>
                <a:r>
                  <a:rPr lang="zh-CN" altLang="en-US" dirty="0" smtClean="0"/>
                  <a:t>数学归纳</a:t>
                </a:r>
                <a:r>
                  <a:rPr lang="en-US" altLang="zh-CN" dirty="0" smtClean="0"/>
                  <a:t>, </a:t>
                </a:r>
                <a:r>
                  <a:rPr lang="zh-CN" altLang="en-US" dirty="0" smtClean="0"/>
                  <a:t>这</a:t>
                </a:r>
                <a:r>
                  <a:rPr lang="zh-CN" altLang="en-US" dirty="0"/>
                  <a:t>是证明形式</a:t>
                </a:r>
                <a:r>
                  <a:rPr lang="zh-CN" altLang="en-US" dirty="0" smtClean="0"/>
                  <a:t>为</a:t>
                </a:r>
                <a:r>
                  <a:rPr lang="en-US" altLang="zh-CN" dirty="0">
                    <a:sym typeface="Symbol"/>
                  </a:rPr>
                  <a:t></a:t>
                </a:r>
                <a14:m>
                  <m:oMath xmlns:m="http://schemas.openxmlformats.org/officeDocument/2006/math">
                    <m:r>
                      <a:rPr lang="en-US" altLang="zh-CN" i="1" dirty="0" smtClean="0">
                        <a:latin typeface="Cambria Math" panose="02040503050406030204" pitchFamily="18" charset="0"/>
                        <a:sym typeface="Symbol"/>
                      </a:rPr>
                      <m:t>𝑛𝑃</m:t>
                    </m:r>
                  </m:oMath>
                </a14:m>
                <a:r>
                  <a:rPr lang="en-US" altLang="zh-CN" dirty="0" smtClean="0">
                    <a:sym typeface="Symbol"/>
                  </a:rPr>
                  <a:t>(</a:t>
                </a:r>
                <a14:m>
                  <m:oMath xmlns:m="http://schemas.openxmlformats.org/officeDocument/2006/math">
                    <m:r>
                      <a:rPr lang="en-US" altLang="zh-CN" i="1" dirty="0" smtClean="0">
                        <a:latin typeface="Cambria Math" panose="02040503050406030204" pitchFamily="18" charset="0"/>
                        <a:sym typeface="Symbol"/>
                      </a:rPr>
                      <m:t>𝑛</m:t>
                    </m:r>
                  </m:oMath>
                </a14:m>
                <a:r>
                  <a:rPr lang="en-US" altLang="zh-CN" dirty="0" smtClean="0">
                    <a:sym typeface="Symbol"/>
                  </a:rPr>
                  <a:t>)</a:t>
                </a:r>
                <a:r>
                  <a:rPr lang="zh-CN" altLang="en-US" dirty="0" smtClean="0"/>
                  <a:t>的</a:t>
                </a:r>
                <a:r>
                  <a:rPr lang="zh-CN" altLang="en-US" dirty="0"/>
                  <a:t>语句的有用</a:t>
                </a:r>
                <a:r>
                  <a:rPr lang="zh-CN" altLang="en-US" dirty="0" smtClean="0"/>
                  <a:t>方法</a:t>
                </a:r>
                <a:r>
                  <a:rPr lang="en-US" altLang="zh-CN" dirty="0" smtClean="0"/>
                  <a:t>, </a:t>
                </a:r>
                <a:r>
                  <a:rPr lang="zh-CN" altLang="en-US" dirty="0" smtClean="0"/>
                  <a:t>其中</a:t>
                </a:r>
                <a:r>
                  <a:rPr lang="zh-CN" altLang="en-US" dirty="0"/>
                  <a:t>域由所有正整数</a:t>
                </a:r>
                <a:r>
                  <a:rPr lang="zh-CN" altLang="en-US" dirty="0" smtClean="0"/>
                  <a:t>组成</a:t>
                </a:r>
                <a:endParaRPr lang="zh-CN" altLang="en-US" dirty="0"/>
              </a:p>
              <a:p>
                <a:pPr lvl="1"/>
                <a:r>
                  <a:rPr lang="zh-CN" altLang="en-US" dirty="0" smtClean="0"/>
                  <a:t>结构归纳</a:t>
                </a:r>
                <a:r>
                  <a:rPr lang="en-US" altLang="zh-CN" dirty="0" smtClean="0"/>
                  <a:t>, </a:t>
                </a:r>
                <a:r>
                  <a:rPr lang="zh-CN" altLang="en-US" dirty="0" smtClean="0"/>
                  <a:t>可用</a:t>
                </a:r>
                <a:r>
                  <a:rPr lang="zh-CN" altLang="en-US" dirty="0"/>
                  <a:t>于证明关于递归定义集的这种</a:t>
                </a:r>
                <a:r>
                  <a:rPr lang="zh-CN" altLang="en-US" dirty="0" smtClean="0"/>
                  <a:t>结果</a:t>
                </a:r>
                <a:endParaRPr lang="zh-CN" altLang="en-US" dirty="0"/>
              </a:p>
              <a:p>
                <a:pPr lvl="1"/>
                <a:r>
                  <a:rPr lang="zh-CN" altLang="en-US" dirty="0" smtClean="0"/>
                  <a:t>康</a:t>
                </a:r>
                <a:r>
                  <a:rPr lang="zh-CN" altLang="en-US" dirty="0"/>
                  <a:t>托尔</a:t>
                </a:r>
                <a:r>
                  <a:rPr lang="zh-CN" altLang="en-US" dirty="0" smtClean="0"/>
                  <a:t>对角</a:t>
                </a:r>
                <a:r>
                  <a:rPr lang="zh-CN" altLang="en-US" dirty="0"/>
                  <a:t>论证</a:t>
                </a:r>
                <a:r>
                  <a:rPr lang="zh-CN" altLang="en-US" dirty="0" smtClean="0"/>
                  <a:t>法</a:t>
                </a:r>
                <a:r>
                  <a:rPr lang="en-US" altLang="zh-CN" dirty="0" smtClean="0"/>
                  <a:t>, </a:t>
                </a:r>
                <a:r>
                  <a:rPr lang="zh-CN" altLang="en-US" dirty="0" smtClean="0"/>
                  <a:t>用于</a:t>
                </a:r>
                <a:r>
                  <a:rPr lang="zh-CN" altLang="en-US" dirty="0"/>
                  <a:t>证明无限集大小的</a:t>
                </a:r>
                <a:r>
                  <a:rPr lang="zh-CN" altLang="en-US" dirty="0" smtClean="0"/>
                  <a:t>结果</a:t>
                </a:r>
                <a:endParaRPr lang="zh-CN" altLang="en-US" dirty="0"/>
              </a:p>
              <a:p>
                <a:pPr lvl="1"/>
                <a:r>
                  <a:rPr lang="zh-CN" altLang="en-US" dirty="0"/>
                  <a:t>组合</a:t>
                </a:r>
                <a:r>
                  <a:rPr lang="zh-CN" altLang="en-US" dirty="0" smtClean="0"/>
                  <a:t>证明</a:t>
                </a:r>
                <a:r>
                  <a:rPr lang="en-US" altLang="zh-CN" dirty="0" smtClean="0"/>
                  <a:t>, </a:t>
                </a:r>
                <a:r>
                  <a:rPr lang="zh-CN" altLang="en-US" dirty="0" smtClean="0"/>
                  <a:t>使用</a:t>
                </a:r>
                <a:r>
                  <a:rPr lang="zh-CN" altLang="en-US" dirty="0"/>
                  <a:t>计数</a:t>
                </a:r>
                <a:r>
                  <a:rPr lang="zh-CN" altLang="en-US" dirty="0" smtClean="0"/>
                  <a:t>参数</a:t>
                </a:r>
                <a:endParaRPr lang="en-US" altLang="zh-CN" dirty="0" smtClean="0"/>
              </a:p>
              <a:p>
                <a:pPr lvl="1"/>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666"/>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2AC56A4E-A83C-446D-A398-15957FC063DE}"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84</a:t>
            </a:fld>
            <a:endParaRPr lang="zh-CN" altLang="en-US" dirty="0"/>
          </a:p>
        </p:txBody>
      </p:sp>
    </p:spTree>
    <p:extLst>
      <p:ext uri="{BB962C8B-B14F-4D97-AF65-F5344CB8AC3E}">
        <p14:creationId xmlns:p14="http://schemas.microsoft.com/office/powerpoint/2010/main" val="21096356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本章总结</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zh-CN" altLang="en-US" b="1" dirty="0" smtClean="0">
                    <a:solidFill>
                      <a:srgbClr val="C00000"/>
                    </a:solidFill>
                  </a:rPr>
                  <a:t>命题</a:t>
                </a:r>
                <a:r>
                  <a:rPr lang="en-US" altLang="zh-CN" dirty="0" smtClean="0"/>
                  <a:t>, </a:t>
                </a:r>
                <a:r>
                  <a:rPr lang="zh-CN" altLang="en-US" dirty="0" smtClean="0"/>
                  <a:t>一个或真或假的陈述语句</a:t>
                </a:r>
                <a:r>
                  <a:rPr lang="en-US" altLang="zh-CN" dirty="0" smtClean="0"/>
                  <a:t>.</a:t>
                </a:r>
              </a:p>
              <a:p>
                <a:r>
                  <a:rPr lang="en-US" altLang="zh-CN" b="1" dirty="0" smtClean="0">
                    <a:solidFill>
                      <a:srgbClr val="C00000"/>
                    </a:solidFill>
                  </a:rPr>
                  <a:t>p</a:t>
                </a:r>
                <a:r>
                  <a:rPr lang="zh-CN" altLang="en-US" b="1" dirty="0" smtClean="0">
                    <a:solidFill>
                      <a:srgbClr val="C00000"/>
                    </a:solidFill>
                  </a:rPr>
                  <a:t>和</a:t>
                </a:r>
                <a:r>
                  <a:rPr lang="en-US" altLang="zh-CN" b="1" dirty="0" smtClean="0">
                    <a:solidFill>
                      <a:srgbClr val="C00000"/>
                    </a:solidFill>
                  </a:rPr>
                  <a:t>q</a:t>
                </a:r>
                <a:r>
                  <a:rPr lang="zh-CN" altLang="en-US" b="1" dirty="0" smtClean="0">
                    <a:solidFill>
                      <a:srgbClr val="C00000"/>
                    </a:solidFill>
                  </a:rPr>
                  <a:t>的析取</a:t>
                </a:r>
                <a:r>
                  <a:rPr lang="en-US" altLang="zh-CN" dirty="0" smtClean="0"/>
                  <a:t>, </a:t>
                </a:r>
                <a14:m>
                  <m:oMath xmlns:m="http://schemas.openxmlformats.org/officeDocument/2006/math">
                    <m:r>
                      <a:rPr lang="en-US" altLang="zh-CN" i="1" dirty="0" smtClean="0">
                        <a:latin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后者</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a:t>
                </a:r>
                <a:r>
                  <a:rPr lang="zh-CN" altLang="en-US" dirty="0" smtClean="0"/>
                  <a:t>其中至少一个为真</a:t>
                </a:r>
                <a:r>
                  <a:rPr lang="en-US" altLang="zh-CN" dirty="0" smtClean="0"/>
                  <a:t>, </a:t>
                </a:r>
                <a:r>
                  <a:rPr lang="zh-CN" altLang="en-US" dirty="0" smtClean="0"/>
                  <a:t>那么它为真</a:t>
                </a:r>
                <a:r>
                  <a:rPr lang="en-US" altLang="zh-CN" dirty="0" smtClean="0"/>
                  <a:t>. </a:t>
                </a:r>
              </a:p>
              <a:p>
                <a:r>
                  <a:rPr lang="en-US" altLang="zh-CN" b="1" dirty="0" smtClean="0">
                    <a:solidFill>
                      <a:srgbClr val="C00000"/>
                    </a:solidFill>
                  </a:rPr>
                  <a:t>p</a:t>
                </a:r>
                <a:r>
                  <a:rPr lang="zh-CN" altLang="en-US" b="1" dirty="0" smtClean="0">
                    <a:solidFill>
                      <a:srgbClr val="C00000"/>
                    </a:solidFill>
                  </a:rPr>
                  <a:t>和</a:t>
                </a:r>
                <a:r>
                  <a:rPr lang="en-US" altLang="zh-CN" b="1" dirty="0" smtClean="0">
                    <a:solidFill>
                      <a:srgbClr val="C00000"/>
                    </a:solidFill>
                  </a:rPr>
                  <a:t>q</a:t>
                </a:r>
                <a:r>
                  <a:rPr lang="zh-CN" altLang="en-US" b="1" dirty="0" smtClean="0">
                    <a:solidFill>
                      <a:srgbClr val="C00000"/>
                    </a:solidFill>
                  </a:rPr>
                  <a:t>的合取</a:t>
                </a:r>
                <a:r>
                  <a:rPr lang="en-US" altLang="zh-CN" dirty="0"/>
                  <a:t>, </a:t>
                </a:r>
                <a14:m>
                  <m:oMath xmlns:m="http://schemas.openxmlformats.org/officeDocument/2006/math">
                    <m:r>
                      <a:rPr lang="en-US" altLang="zh-CN" i="1" dirty="0" smtClean="0">
                        <a:latin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与</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𝑞</m:t>
                    </m:r>
                  </m:oMath>
                </a14:m>
                <a:r>
                  <a:rPr lang="zh-CN" altLang="en-US" dirty="0" smtClean="0"/>
                  <a:t>都为真</a:t>
                </a:r>
                <a:r>
                  <a:rPr lang="en-US" altLang="zh-CN" dirty="0" smtClean="0"/>
                  <a:t>, </a:t>
                </a:r>
                <a:r>
                  <a:rPr lang="zh-CN" altLang="en-US" dirty="0" smtClean="0"/>
                  <a:t>它为真</a:t>
                </a:r>
                <a:r>
                  <a:rPr lang="en-US" altLang="zh-CN" dirty="0" smtClean="0"/>
                  <a:t>.</a:t>
                </a:r>
              </a:p>
              <a:p>
                <a:r>
                  <a:rPr lang="en-US" altLang="zh-CN" b="1" dirty="0">
                    <a:solidFill>
                      <a:srgbClr val="C00000"/>
                    </a:solidFill>
                  </a:rPr>
                  <a:t>p</a:t>
                </a:r>
                <a:r>
                  <a:rPr lang="zh-CN" altLang="en-US" b="1" dirty="0" smtClean="0">
                    <a:solidFill>
                      <a:srgbClr val="C00000"/>
                    </a:solidFill>
                  </a:rPr>
                  <a:t>和</a:t>
                </a:r>
                <a:r>
                  <a:rPr lang="en-US" altLang="zh-CN" b="1" dirty="0" smtClean="0">
                    <a:solidFill>
                      <a:srgbClr val="C00000"/>
                    </a:solidFill>
                  </a:rPr>
                  <a:t>q</a:t>
                </a:r>
                <a:r>
                  <a:rPr lang="zh-CN" altLang="en-US" b="1" dirty="0" smtClean="0">
                    <a:solidFill>
                      <a:srgbClr val="C00000"/>
                    </a:solidFill>
                  </a:rPr>
                  <a:t>的异或</a:t>
                </a:r>
                <a:r>
                  <a:rPr lang="en-US" altLang="zh-CN" dirty="0" smtClean="0"/>
                  <a:t>, </a:t>
                </a:r>
                <a14:m>
                  <m:oMath xmlns:m="http://schemas.openxmlformats.org/officeDocument/2006/math">
                    <m:r>
                      <a:rPr lang="en-US" altLang="zh-CN" i="1" dirty="0" smtClean="0">
                        <a:latin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𝑞</m:t>
                    </m:r>
                  </m:oMath>
                </a14:m>
                <a:r>
                  <a:rPr lang="zh-CN" altLang="en-US" dirty="0" smtClean="0"/>
                  <a:t>中恰好有一个为真</a:t>
                </a:r>
                <a:r>
                  <a:rPr lang="en-US" altLang="zh-CN" dirty="0" smtClean="0"/>
                  <a:t>, </a:t>
                </a:r>
                <a:r>
                  <a:rPr lang="zh-CN" altLang="en-US" dirty="0" smtClean="0"/>
                  <a:t>它为真</a:t>
                </a:r>
                <a:r>
                  <a:rPr lang="en-US" altLang="zh-CN" dirty="0" smtClean="0"/>
                  <a:t>.</a:t>
                </a:r>
              </a:p>
              <a:p>
                <a:r>
                  <a:rPr lang="en-US" altLang="zh-CN" b="1" dirty="0">
                    <a:solidFill>
                      <a:srgbClr val="C00000"/>
                    </a:solidFill>
                  </a:rPr>
                  <a:t>p</a:t>
                </a:r>
                <a:r>
                  <a:rPr lang="zh-CN" altLang="en-US" b="1" dirty="0" smtClean="0">
                    <a:solidFill>
                      <a:srgbClr val="C00000"/>
                    </a:solidFill>
                  </a:rPr>
                  <a:t>蕴含</a:t>
                </a:r>
                <a:r>
                  <a:rPr lang="en-US" altLang="zh-CN" b="1" dirty="0" smtClean="0">
                    <a:solidFill>
                      <a:srgbClr val="C00000"/>
                    </a:solidFill>
                  </a:rPr>
                  <a:t>q</a:t>
                </a:r>
                <a:r>
                  <a:rPr lang="en-US" altLang="zh-CN" dirty="0" smtClean="0"/>
                  <a:t>,  </a:t>
                </a:r>
                <a14:m>
                  <m:oMath xmlns:m="http://schemas.openxmlformats.org/officeDocument/2006/math">
                    <m:r>
                      <a:rPr lang="en-US" altLang="zh-CN" i="1" dirty="0" smtClean="0">
                        <a:latin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r>
                  <a:rPr lang="en-US" altLang="zh-CN" dirty="0" err="1" smtClean="0"/>
                  <a:t>,</a:t>
                </a:r>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为真</a:t>
                </a:r>
                <a:r>
                  <a:rPr lang="en-US" altLang="zh-CN" dirty="0" smtClean="0"/>
                  <a:t>, </a:t>
                </a:r>
                <a14:m>
                  <m:oMath xmlns:m="http://schemas.openxmlformats.org/officeDocument/2006/math">
                    <m:r>
                      <a:rPr lang="en-US" altLang="zh-CN" i="1" dirty="0" smtClean="0">
                        <a:latin typeface="Cambria Math" panose="02040503050406030204" pitchFamily="18" charset="0"/>
                      </a:rPr>
                      <m:t>𝑞</m:t>
                    </m:r>
                  </m:oMath>
                </a14:m>
                <a:r>
                  <a:rPr lang="zh-CN" altLang="en-US" dirty="0" smtClean="0"/>
                  <a:t>为假</a:t>
                </a:r>
                <a:r>
                  <a:rPr lang="en-US" altLang="zh-CN" dirty="0" smtClean="0"/>
                  <a:t>, </a:t>
                </a:r>
                <a:r>
                  <a:rPr lang="zh-CN" altLang="en-US" dirty="0" smtClean="0"/>
                  <a:t>它为假</a:t>
                </a:r>
                <a:r>
                  <a:rPr lang="en-US" altLang="zh-CN" dirty="0" smtClean="0"/>
                  <a:t>.</a:t>
                </a:r>
              </a:p>
              <a:p>
                <a:r>
                  <a:rPr lang="zh-CN" altLang="en-US" b="1" dirty="0" smtClean="0">
                    <a:solidFill>
                      <a:srgbClr val="C00000"/>
                    </a:solidFill>
                  </a:rPr>
                  <a:t>逆命题</a:t>
                </a:r>
                <a:r>
                  <a:rPr lang="en-US" altLang="zh-CN" b="1" dirty="0" smtClean="0">
                    <a:solidFill>
                      <a:srgbClr val="C00000"/>
                    </a:solidFill>
                  </a:rPr>
                  <a:t>, </a:t>
                </a:r>
                <a:r>
                  <a:rPr lang="zh-CN" altLang="en-US" b="1" dirty="0" smtClean="0">
                    <a:solidFill>
                      <a:srgbClr val="C00000"/>
                    </a:solidFill>
                  </a:rPr>
                  <a:t>逆否命题</a:t>
                </a:r>
                <a:r>
                  <a:rPr lang="en-US" altLang="zh-CN" b="1" dirty="0" smtClean="0">
                    <a:solidFill>
                      <a:srgbClr val="C00000"/>
                    </a:solidFill>
                  </a:rPr>
                  <a:t>, </a:t>
                </a:r>
                <a:r>
                  <a:rPr lang="zh-CN" altLang="en-US" b="1" dirty="0">
                    <a:solidFill>
                      <a:srgbClr val="C00000"/>
                    </a:solidFill>
                  </a:rPr>
                  <a:t>反</a:t>
                </a:r>
                <a:r>
                  <a:rPr lang="zh-CN" altLang="en-US" b="1" dirty="0" smtClean="0">
                    <a:solidFill>
                      <a:srgbClr val="C00000"/>
                    </a:solidFill>
                  </a:rPr>
                  <a:t>命题</a:t>
                </a:r>
                <a:r>
                  <a:rPr lang="en-US" altLang="zh-CN" dirty="0" smtClean="0"/>
                  <a:t>: </a:t>
                </a:r>
                <a14:m>
                  <m:oMath xmlns:m="http://schemas.openxmlformats.org/officeDocument/2006/math">
                    <m:r>
                      <a:rPr lang="en-US" altLang="zh-CN" i="1" dirty="0" smtClean="0">
                        <a:latin typeface="Cambria Math" panose="02040503050406030204" pitchFamily="18" charset="0"/>
                      </a:rPr>
                      <m:t>𝑞</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𝑝</m:t>
                    </m:r>
                  </m:oMath>
                </a14:m>
                <a:r>
                  <a:rPr lang="en-US" altLang="zh-CN" dirty="0" smtClean="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𝑝</m:t>
                    </m:r>
                  </m:oMath>
                </a14:m>
                <a:r>
                  <a:rPr lang="en-US" altLang="zh-CN" dirty="0" smtClean="0"/>
                  <a:t>,</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𝑝</m:t>
                    </m:r>
                    <m:r>
                      <a:rPr lang="en-US" altLang="zh-CN" i="1">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endParaRPr lang="en-US" altLang="zh-CN" dirty="0" smtClean="0"/>
              </a:p>
              <a:p>
                <a:r>
                  <a:rPr lang="zh-CN" altLang="en-US" b="1" dirty="0" smtClean="0">
                    <a:solidFill>
                      <a:srgbClr val="C00000"/>
                    </a:solidFill>
                  </a:rPr>
                  <a:t>双条件</a:t>
                </a:r>
                <a:r>
                  <a:rPr lang="en-US" altLang="zh-CN" dirty="0"/>
                  <a:t>, </a:t>
                </a:r>
                <a14:m>
                  <m:oMath xmlns:m="http://schemas.openxmlformats.org/officeDocument/2006/math">
                    <m:r>
                      <a:rPr lang="en-US" altLang="zh-CN" b="0" i="1" dirty="0" smtClean="0">
                        <a:latin typeface="Cambria Math" panose="02040503050406030204" pitchFamily="18" charset="0"/>
                      </a:rPr>
                      <m:t>𝑝</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当且仅当</a:t>
                </a:r>
                <a14:m>
                  <m:oMath xmlns:m="http://schemas.openxmlformats.org/officeDocument/2006/math">
                    <m:r>
                      <a:rPr lang="en-US" altLang="zh-CN" i="1" dirty="0" smtClean="0">
                        <a:latin typeface="Cambria Math" panose="02040503050406030204" pitchFamily="18" charset="0"/>
                      </a:rPr>
                      <m:t>𝑞</m:t>
                    </m:r>
                  </m:oMath>
                </a14:m>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和</a:t>
                </a:r>
                <a14:m>
                  <m:oMath xmlns:m="http://schemas.openxmlformats.org/officeDocument/2006/math">
                    <m:r>
                      <a:rPr lang="en-US" altLang="zh-CN" i="1" dirty="0" smtClean="0">
                        <a:latin typeface="Cambria Math" panose="02040503050406030204" pitchFamily="18" charset="0"/>
                      </a:rPr>
                      <m:t>𝑞</m:t>
                    </m:r>
                  </m:oMath>
                </a14:m>
                <a:r>
                  <a:rPr lang="zh-CN" altLang="en-US" dirty="0" smtClean="0"/>
                  <a:t>真值相同</a:t>
                </a:r>
                <a:r>
                  <a:rPr lang="en-US" altLang="zh-CN" dirty="0" smtClean="0"/>
                  <a:t>, </a:t>
                </a:r>
                <a:r>
                  <a:rPr lang="zh-CN" altLang="en-US" dirty="0" smtClean="0"/>
                  <a:t>它为真</a:t>
                </a:r>
                <a:r>
                  <a:rPr lang="en-US" altLang="zh-CN" dirty="0" smtClean="0"/>
                  <a:t>. </a:t>
                </a:r>
              </a:p>
              <a:p>
                <a:r>
                  <a:rPr lang="zh-CN" altLang="en-US" b="1" dirty="0">
                    <a:solidFill>
                      <a:srgbClr val="C00000"/>
                    </a:solidFill>
                  </a:rPr>
                  <a:t>永</a:t>
                </a:r>
                <a:r>
                  <a:rPr lang="zh-CN" altLang="en-US" b="1" dirty="0" smtClean="0">
                    <a:solidFill>
                      <a:srgbClr val="C00000"/>
                    </a:solidFill>
                  </a:rPr>
                  <a:t>真式</a:t>
                </a:r>
                <a:r>
                  <a:rPr lang="en-US" altLang="zh-CN" b="1" dirty="0" smtClean="0">
                    <a:solidFill>
                      <a:srgbClr val="C00000"/>
                    </a:solidFill>
                  </a:rPr>
                  <a:t>, </a:t>
                </a:r>
                <a:r>
                  <a:rPr lang="zh-CN" altLang="en-US" b="1" dirty="0" smtClean="0">
                    <a:solidFill>
                      <a:srgbClr val="C00000"/>
                    </a:solidFill>
                  </a:rPr>
                  <a:t>矛盾式</a:t>
                </a:r>
                <a:r>
                  <a:rPr lang="en-US" altLang="zh-CN" b="1" dirty="0" smtClean="0">
                    <a:solidFill>
                      <a:srgbClr val="C00000"/>
                    </a:solidFill>
                  </a:rPr>
                  <a:t>, </a:t>
                </a:r>
                <a:r>
                  <a:rPr lang="zh-CN" altLang="en-US" b="1" dirty="0" smtClean="0">
                    <a:solidFill>
                      <a:srgbClr val="C00000"/>
                    </a:solidFill>
                  </a:rPr>
                  <a:t>可能式</a:t>
                </a:r>
                <a:r>
                  <a:rPr lang="en-US" altLang="zh-CN" dirty="0" smtClean="0"/>
                  <a:t>: </a:t>
                </a:r>
                <a:r>
                  <a:rPr lang="zh-CN" altLang="en-US" dirty="0" smtClean="0"/>
                  <a:t>永远为真的复合命题</a:t>
                </a:r>
                <a:r>
                  <a:rPr lang="en-US" altLang="zh-CN" dirty="0" smtClean="0"/>
                  <a:t>, </a:t>
                </a:r>
                <a:r>
                  <a:rPr lang="zh-CN" altLang="en-US" dirty="0" smtClean="0"/>
                  <a:t>永远为假的复合命题</a:t>
                </a:r>
                <a:r>
                  <a:rPr lang="en-US" altLang="zh-CN" dirty="0" smtClean="0"/>
                  <a:t>, </a:t>
                </a:r>
                <a:r>
                  <a:rPr lang="zh-CN" altLang="en-US" dirty="0" smtClean="0"/>
                  <a:t>有时为真有时为假的复合命题</a:t>
                </a:r>
                <a:r>
                  <a:rPr lang="en-US" altLang="zh-CN" dirty="0" smtClean="0"/>
                  <a:t>. </a:t>
                </a:r>
              </a:p>
              <a:p>
                <a:r>
                  <a:rPr lang="zh-CN" altLang="en-US" b="1" dirty="0" smtClean="0">
                    <a:solidFill>
                      <a:srgbClr val="C00000"/>
                    </a:solidFill>
                  </a:rPr>
                  <a:t>谓词</a:t>
                </a:r>
                <a:r>
                  <a:rPr lang="en-US" altLang="zh-CN" dirty="0" smtClean="0"/>
                  <a:t>,  </a:t>
                </a:r>
                <a:r>
                  <a:rPr lang="zh-CN" altLang="en-US" dirty="0" smtClean="0"/>
                  <a:t>句子中代表主语属性的那部分</a:t>
                </a:r>
                <a:r>
                  <a:rPr lang="en-US" altLang="zh-CN" dirty="0" smtClean="0"/>
                  <a:t>. </a:t>
                </a:r>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88" t="-1190" r="-832" b="-2024"/>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890F9B97-4A54-476C-817B-B52748CCA358}"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85</a:t>
            </a:fld>
            <a:endParaRPr lang="zh-CN" altLang="en-US" dirty="0"/>
          </a:p>
        </p:txBody>
      </p:sp>
    </p:spTree>
    <p:extLst>
      <p:ext uri="{BB962C8B-B14F-4D97-AF65-F5344CB8AC3E}">
        <p14:creationId xmlns:p14="http://schemas.microsoft.com/office/powerpoint/2010/main" val="14593091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本章总结</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algn="just"/>
                <a:r>
                  <a:rPr lang="zh-CN" altLang="en-US" b="1" dirty="0">
                    <a:solidFill>
                      <a:srgbClr val="C00000"/>
                    </a:solidFill>
                  </a:rPr>
                  <a:t>命题函数</a:t>
                </a:r>
                <a:r>
                  <a:rPr lang="en-US" altLang="zh-CN" dirty="0"/>
                  <a:t>, </a:t>
                </a:r>
                <a:r>
                  <a:rPr lang="zh-CN" altLang="en-US" dirty="0"/>
                  <a:t>包含一个或多个变量的语句</a:t>
                </a:r>
                <a:r>
                  <a:rPr lang="en-US" altLang="zh-CN" dirty="0"/>
                  <a:t>, </a:t>
                </a:r>
                <a:r>
                  <a:rPr lang="zh-CN" altLang="en-US" dirty="0"/>
                  <a:t>当每个变量被赋值或被量词约束时</a:t>
                </a:r>
                <a:r>
                  <a:rPr lang="en-US" altLang="zh-CN" dirty="0"/>
                  <a:t>,  </a:t>
                </a:r>
                <a:r>
                  <a:rPr lang="zh-CN" altLang="en-US" dirty="0"/>
                  <a:t>就变为命题</a:t>
                </a:r>
                <a:r>
                  <a:rPr lang="en-US" altLang="zh-CN" dirty="0"/>
                  <a:t>.</a:t>
                </a:r>
                <a:endParaRPr lang="zh-CN" altLang="en-US" dirty="0"/>
              </a:p>
              <a:p>
                <a:r>
                  <a:rPr lang="zh-CN" altLang="en-US" b="1" dirty="0" smtClean="0">
                    <a:solidFill>
                      <a:srgbClr val="C00000"/>
                    </a:solidFill>
                  </a:rPr>
                  <a:t>存在量化</a:t>
                </a:r>
                <a:r>
                  <a:rPr lang="en-US" altLang="zh-CN" dirty="0" smtClean="0"/>
                  <a:t>,</a:t>
                </a:r>
                <a:r>
                  <a:rPr lang="zh-CN" altLang="en-US" dirty="0" smtClean="0"/>
                  <a:t> 论域中存在一个</a:t>
                </a:r>
                <a14:m>
                  <m:oMath xmlns:m="http://schemas.openxmlformats.org/officeDocument/2006/math">
                    <m:r>
                      <a:rPr lang="en-US" altLang="zh-CN" i="1" dirty="0" smtClean="0">
                        <a:latin typeface="Cambria Math" panose="02040503050406030204" pitchFamily="18" charset="0"/>
                      </a:rPr>
                      <m:t>𝑥</m:t>
                    </m:r>
                  </m:oMath>
                </a14:m>
                <a:r>
                  <a:rPr lang="zh-CN" altLang="en-US" dirty="0" smtClean="0"/>
                  <a:t>使得</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smtClean="0"/>
                  <a:t>为真</a:t>
                </a:r>
                <a:r>
                  <a:rPr lang="en-US" altLang="zh-CN" dirty="0" smtClean="0"/>
                  <a:t>, </a:t>
                </a:r>
                <a:r>
                  <a:rPr lang="zh-CN" altLang="en-US" dirty="0" smtClean="0"/>
                  <a:t>它为真</a:t>
                </a:r>
                <a:r>
                  <a:rPr lang="en-US" altLang="zh-CN" dirty="0" smtClean="0"/>
                  <a:t>.</a:t>
                </a:r>
              </a:p>
              <a:p>
                <a:r>
                  <a:rPr lang="zh-CN" altLang="en-US" b="1" dirty="0">
                    <a:solidFill>
                      <a:srgbClr val="C00000"/>
                    </a:solidFill>
                  </a:rPr>
                  <a:t>全称</a:t>
                </a:r>
                <a:r>
                  <a:rPr lang="zh-CN" altLang="en-US" b="1" dirty="0" smtClean="0">
                    <a:solidFill>
                      <a:srgbClr val="C00000"/>
                    </a:solidFill>
                  </a:rPr>
                  <a:t>量化</a:t>
                </a:r>
                <a:r>
                  <a:rPr lang="en-US" altLang="zh-CN" dirty="0" smtClean="0"/>
                  <a:t>, </a:t>
                </a:r>
                <a:r>
                  <a:rPr lang="zh-CN" altLang="en-US" dirty="0" smtClean="0"/>
                  <a:t>论域中所有</a:t>
                </a:r>
                <a14:m>
                  <m:oMath xmlns:m="http://schemas.openxmlformats.org/officeDocument/2006/math">
                    <m:r>
                      <a:rPr lang="en-US" altLang="zh-CN" i="1" dirty="0" smtClean="0">
                        <a:latin typeface="Cambria Math" panose="02040503050406030204" pitchFamily="18" charset="0"/>
                      </a:rPr>
                      <m:t>𝑥</m:t>
                    </m:r>
                  </m:oMath>
                </a14:m>
                <a:r>
                  <a:rPr lang="zh-CN" altLang="en-US" dirty="0"/>
                  <a:t>使得</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为真</a:t>
                </a:r>
                <a:r>
                  <a:rPr lang="en-US" altLang="zh-CN" dirty="0"/>
                  <a:t>, </a:t>
                </a:r>
                <a:r>
                  <a:rPr lang="zh-CN" altLang="en-US" dirty="0"/>
                  <a:t>它为真</a:t>
                </a:r>
                <a:r>
                  <a:rPr lang="en-US" altLang="zh-CN" dirty="0" smtClean="0"/>
                  <a:t>.</a:t>
                </a:r>
              </a:p>
              <a:p>
                <a:r>
                  <a:rPr lang="zh-CN" altLang="en-US" b="1" dirty="0" smtClean="0">
                    <a:solidFill>
                      <a:srgbClr val="C00000"/>
                    </a:solidFill>
                  </a:rPr>
                  <a:t>自由变量</a:t>
                </a:r>
                <a:r>
                  <a:rPr lang="en-US" altLang="zh-CN" b="1" dirty="0" smtClean="0">
                    <a:solidFill>
                      <a:srgbClr val="C00000"/>
                    </a:solidFill>
                  </a:rPr>
                  <a:t>, </a:t>
                </a:r>
                <a:r>
                  <a:rPr lang="zh-CN" altLang="en-US" b="1" dirty="0" smtClean="0">
                    <a:solidFill>
                      <a:srgbClr val="C00000"/>
                    </a:solidFill>
                  </a:rPr>
                  <a:t>约束变量</a:t>
                </a:r>
                <a:r>
                  <a:rPr lang="en-US" altLang="zh-CN" dirty="0" smtClean="0"/>
                  <a:t>: </a:t>
                </a:r>
                <a:r>
                  <a:rPr lang="zh-CN" altLang="en-US" dirty="0" smtClean="0"/>
                  <a:t>命题函数中没有被绑定的变量</a:t>
                </a:r>
                <a:r>
                  <a:rPr lang="en-US" altLang="zh-CN" dirty="0" smtClean="0"/>
                  <a:t>, </a:t>
                </a:r>
                <a:r>
                  <a:rPr lang="zh-CN" altLang="en-US" dirty="0" smtClean="0"/>
                  <a:t>被量化的变量</a:t>
                </a:r>
                <a:r>
                  <a:rPr lang="en-US" altLang="zh-CN" dirty="0" smtClean="0"/>
                  <a:t>.</a:t>
                </a:r>
              </a:p>
              <a:p>
                <a:r>
                  <a:rPr lang="zh-CN" altLang="en-US" b="1" dirty="0" smtClean="0">
                    <a:solidFill>
                      <a:srgbClr val="C00000"/>
                    </a:solidFill>
                  </a:rPr>
                  <a:t>论证</a:t>
                </a:r>
                <a:r>
                  <a:rPr lang="en-US" altLang="zh-CN" dirty="0" smtClean="0"/>
                  <a:t>, </a:t>
                </a:r>
                <a:r>
                  <a:rPr lang="zh-CN" altLang="en-US" dirty="0" smtClean="0"/>
                  <a:t>一连串的命题</a:t>
                </a:r>
                <a:r>
                  <a:rPr lang="en-US" altLang="zh-CN" dirty="0" smtClean="0"/>
                  <a:t>.</a:t>
                </a:r>
              </a:p>
              <a:p>
                <a:r>
                  <a:rPr lang="zh-CN" altLang="en-US" b="1" dirty="0" smtClean="0">
                    <a:solidFill>
                      <a:srgbClr val="C00000"/>
                    </a:solidFill>
                  </a:rPr>
                  <a:t>直接证明法</a:t>
                </a:r>
                <a:r>
                  <a:rPr lang="en-US" altLang="zh-CN" dirty="0" smtClean="0"/>
                  <a:t>, </a:t>
                </a:r>
                <a:r>
                  <a:rPr lang="zh-CN" altLang="en-US" dirty="0" smtClean="0"/>
                  <a:t>通过证明</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为真</a:t>
                </a:r>
                <a:r>
                  <a:rPr lang="en-US" altLang="zh-CN" dirty="0" smtClean="0"/>
                  <a:t>, </a:t>
                </a:r>
                <a14:m>
                  <m:oMath xmlns:m="http://schemas.openxmlformats.org/officeDocument/2006/math">
                    <m:r>
                      <a:rPr lang="en-US" altLang="zh-CN" i="1" dirty="0" smtClean="0">
                        <a:latin typeface="Cambria Math" panose="02040503050406030204" pitchFamily="18" charset="0"/>
                      </a:rPr>
                      <m:t>𝑞</m:t>
                    </m:r>
                  </m:oMath>
                </a14:m>
                <a:r>
                  <a:rPr lang="zh-CN" altLang="en-US" dirty="0" smtClean="0"/>
                  <a:t>必然为真来证明</a:t>
                </a:r>
                <a14:m>
                  <m:oMath xmlns:m="http://schemas.openxmlformats.org/officeDocument/2006/math">
                    <m:r>
                      <a:rPr lang="en-US" altLang="zh-CN" i="1" dirty="0" smtClean="0">
                        <a:latin typeface="Cambria Math" panose="02040503050406030204" pitchFamily="18" charset="0"/>
                      </a:rPr>
                      <m:t>𝑝</m:t>
                    </m:r>
                    <m:r>
                      <a:rPr lang="en-US" altLang="zh-CN" i="1" dirty="0" smtClean="0">
                        <a:latin typeface="Cambria Math" panose="02040503050406030204" pitchFamily="18" charset="0"/>
                        <a:ea typeface="Cambria Math" panose="02040503050406030204" pitchFamily="18" charset="0"/>
                      </a:rPr>
                      <m:t>→</m:t>
                    </m:r>
                    <m:r>
                      <a:rPr lang="en-US" altLang="zh-CN" i="1" dirty="0" smtClean="0">
                        <a:latin typeface="Cambria Math" panose="02040503050406030204" pitchFamily="18" charset="0"/>
                      </a:rPr>
                      <m:t>𝑞</m:t>
                    </m:r>
                  </m:oMath>
                </a14:m>
                <a:r>
                  <a:rPr lang="zh-CN" altLang="en-US" dirty="0" smtClean="0"/>
                  <a:t>为真</a:t>
                </a:r>
                <a:r>
                  <a:rPr lang="en-US" altLang="zh-CN" dirty="0" smtClean="0"/>
                  <a:t>.</a:t>
                </a:r>
              </a:p>
              <a:p>
                <a:r>
                  <a:rPr lang="zh-CN" altLang="en-US" b="1" dirty="0" smtClean="0">
                    <a:solidFill>
                      <a:srgbClr val="C00000"/>
                    </a:solidFill>
                  </a:rPr>
                  <a:t>反证法</a:t>
                </a:r>
                <a:r>
                  <a:rPr lang="en-US" altLang="zh-CN" dirty="0" smtClean="0"/>
                  <a:t>, </a:t>
                </a:r>
                <a:r>
                  <a:rPr lang="zh-CN" altLang="en-US" dirty="0" smtClean="0"/>
                  <a:t>通过证明当</a:t>
                </a:r>
                <a14:m>
                  <m:oMath xmlns:m="http://schemas.openxmlformats.org/officeDocument/2006/math">
                    <m:r>
                      <a:rPr lang="en-US" altLang="zh-CN" i="1" dirty="0" smtClean="0">
                        <a:latin typeface="Cambria Math" panose="02040503050406030204" pitchFamily="18" charset="0"/>
                      </a:rPr>
                      <m:t>𝑞</m:t>
                    </m:r>
                  </m:oMath>
                </a14:m>
                <a:r>
                  <a:rPr lang="zh-CN" altLang="en-US" dirty="0" smtClean="0"/>
                  <a:t>为假</a:t>
                </a:r>
                <a:r>
                  <a:rPr lang="en-US" altLang="zh-CN" dirty="0" smtClean="0"/>
                  <a:t>, </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一定为假来</a:t>
                </a:r>
                <a:r>
                  <a:rPr lang="zh-CN" altLang="en-US" dirty="0"/>
                  <a:t>来证明</a:t>
                </a:r>
                <a14:m>
                  <m:oMath xmlns:m="http://schemas.openxmlformats.org/officeDocument/2006/math">
                    <m:r>
                      <a:rPr lang="en-US" altLang="zh-CN" i="1" dirty="0">
                        <a:latin typeface="Cambria Math" panose="02040503050406030204" pitchFamily="18" charset="0"/>
                      </a:rPr>
                      <m:t>𝑝</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zh-CN" altLang="en-US" dirty="0"/>
                  <a:t>为真</a:t>
                </a:r>
                <a:r>
                  <a:rPr lang="en-US" altLang="zh-CN" dirty="0"/>
                  <a:t>.</a:t>
                </a:r>
              </a:p>
              <a:p>
                <a:pPr algn="just"/>
                <a:r>
                  <a:rPr lang="zh-CN" altLang="en-US" b="1" dirty="0" smtClean="0">
                    <a:solidFill>
                      <a:srgbClr val="C00000"/>
                    </a:solidFill>
                  </a:rPr>
                  <a:t>归谬证明法</a:t>
                </a:r>
                <a:r>
                  <a:rPr lang="en-US" altLang="zh-CN" dirty="0" smtClean="0"/>
                  <a:t>, </a:t>
                </a:r>
                <a:r>
                  <a:rPr lang="zh-CN" altLang="en-US" dirty="0" smtClean="0"/>
                  <a:t>基于蕴含式</a:t>
                </a:r>
                <a14:m>
                  <m:oMath xmlns:m="http://schemas.openxmlformats.org/officeDocument/2006/math">
                    <m:r>
                      <a:rPr lang="en-US" altLang="zh-CN" i="1">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𝑝</m:t>
                    </m:r>
                  </m:oMath>
                </a14:m>
                <a:r>
                  <a:rPr lang="en-US" altLang="zh-CN" dirty="0">
                    <a:ea typeface="Cambria Math" panose="02040503050406030204" pitchFamily="18" charset="0"/>
                  </a:rPr>
                  <a:t>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rPr>
                      <m:t>𝑞</m:t>
                    </m:r>
                  </m:oMath>
                </a14:m>
                <a:r>
                  <a:rPr lang="zh-CN" altLang="en-US" dirty="0" smtClean="0"/>
                  <a:t>的真值</a:t>
                </a:r>
                <a:r>
                  <a:rPr lang="en-US" altLang="zh-CN" dirty="0" smtClean="0"/>
                  <a:t>(</a:t>
                </a:r>
                <a:r>
                  <a:rPr lang="zh-CN" altLang="en-US" dirty="0" smtClean="0"/>
                  <a:t>其中</a:t>
                </a:r>
                <a14:m>
                  <m:oMath xmlns:m="http://schemas.openxmlformats.org/officeDocument/2006/math">
                    <m:r>
                      <a:rPr lang="en-US" altLang="zh-CN" i="1" dirty="0" smtClean="0">
                        <a:latin typeface="Cambria Math" panose="02040503050406030204" pitchFamily="18" charset="0"/>
                      </a:rPr>
                      <m:t>𝑞</m:t>
                    </m:r>
                  </m:oMath>
                </a14:m>
                <a:r>
                  <a:rPr lang="zh-CN" altLang="en-US" dirty="0" smtClean="0"/>
                  <a:t>是矛盾式</a:t>
                </a:r>
                <a:r>
                  <a:rPr lang="en-US" altLang="zh-CN" dirty="0" smtClean="0"/>
                  <a:t>)</a:t>
                </a:r>
                <a:r>
                  <a:rPr lang="zh-CN" altLang="en-US" dirty="0" smtClean="0"/>
                  <a:t>而得出命题</a:t>
                </a:r>
                <a14:m>
                  <m:oMath xmlns:m="http://schemas.openxmlformats.org/officeDocument/2006/math">
                    <m:r>
                      <a:rPr lang="en-US" altLang="zh-CN" i="1" dirty="0" smtClean="0">
                        <a:latin typeface="Cambria Math" panose="02040503050406030204" pitchFamily="18" charset="0"/>
                      </a:rPr>
                      <m:t>𝑝</m:t>
                    </m:r>
                  </m:oMath>
                </a14:m>
                <a:r>
                  <a:rPr lang="zh-CN" altLang="en-US" dirty="0" smtClean="0"/>
                  <a:t>为真的证明</a:t>
                </a:r>
                <a:r>
                  <a:rPr lang="en-US" altLang="zh-CN" dirty="0" smtClean="0"/>
                  <a:t>.</a:t>
                </a:r>
              </a:p>
              <a:p>
                <a:r>
                  <a:rPr lang="zh-CN" altLang="en-US" b="1" dirty="0" smtClean="0">
                    <a:solidFill>
                      <a:srgbClr val="C00000"/>
                    </a:solidFill>
                  </a:rPr>
                  <a:t>分情形证明法</a:t>
                </a:r>
                <a:r>
                  <a:rPr lang="en-US" altLang="zh-CN" dirty="0" smtClean="0"/>
                  <a:t>, </a:t>
                </a:r>
                <a:r>
                  <a:rPr lang="zh-CN" altLang="en-US" dirty="0" smtClean="0"/>
                  <a:t>一个证明分解成不同的情形</a:t>
                </a:r>
                <a:r>
                  <a:rPr lang="en-US" altLang="zh-CN" dirty="0" smtClean="0"/>
                  <a:t>, </a:t>
                </a:r>
                <a:r>
                  <a:rPr lang="zh-CN" altLang="en-US" dirty="0" smtClean="0"/>
                  <a:t>覆盖所有的可能性</a:t>
                </a:r>
                <a:r>
                  <a:rPr lang="en-US" altLang="zh-CN" dirty="0" smtClean="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r="-1110" b="-7500"/>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F9408D50-3F90-4702-B8BF-6209012A6B1F}"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86</a:t>
            </a:fld>
            <a:endParaRPr lang="zh-CN" altLang="en-US" dirty="0"/>
          </a:p>
        </p:txBody>
      </p:sp>
    </p:spTree>
    <p:extLst>
      <p:ext uri="{BB962C8B-B14F-4D97-AF65-F5344CB8AC3E}">
        <p14:creationId xmlns:p14="http://schemas.microsoft.com/office/powerpoint/2010/main" val="30794817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本章总结</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b="1" dirty="0">
                    <a:solidFill>
                      <a:srgbClr val="C00000"/>
                    </a:solidFill>
                  </a:rPr>
                  <a:t>反例</a:t>
                </a:r>
                <a:r>
                  <a:rPr lang="en-US" altLang="zh-CN" dirty="0"/>
                  <a:t>, </a:t>
                </a:r>
                <a:r>
                  <a:rPr lang="zh-CN" altLang="en-US" dirty="0"/>
                  <a:t>使得</a:t>
                </a:r>
                <a14:m>
                  <m:oMath xmlns:m="http://schemas.openxmlformats.org/officeDocument/2006/math">
                    <m:r>
                      <a:rPr lang="en-US" altLang="zh-CN" i="1" dirty="0" smtClean="0">
                        <a:latin typeface="Cambria Math" panose="02040503050406030204" pitchFamily="18" charset="0"/>
                      </a:rPr>
                      <m:t>𝑃</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为假的元素</a:t>
                </a:r>
                <a14:m>
                  <m:oMath xmlns:m="http://schemas.openxmlformats.org/officeDocument/2006/math">
                    <m:r>
                      <a:rPr lang="en-US" altLang="zh-CN" i="1" dirty="0" smtClean="0">
                        <a:latin typeface="Cambria Math" panose="02040503050406030204" pitchFamily="18" charset="0"/>
                      </a:rPr>
                      <m:t>𝑥</m:t>
                    </m:r>
                  </m:oMath>
                </a14:m>
                <a:r>
                  <a:rPr lang="en-US" altLang="zh-CN" dirty="0"/>
                  <a:t>.</a:t>
                </a:r>
                <a:endParaRPr lang="zh-CN" altLang="en-US" dirty="0"/>
              </a:p>
              <a:p>
                <a:r>
                  <a:rPr lang="zh-CN" altLang="en-US" b="1" dirty="0" smtClean="0">
                    <a:solidFill>
                      <a:srgbClr val="C00000"/>
                    </a:solidFill>
                  </a:rPr>
                  <a:t>存在性证明</a:t>
                </a:r>
                <a:r>
                  <a:rPr lang="en-US" altLang="zh-CN" dirty="0" smtClean="0"/>
                  <a:t>, </a:t>
                </a:r>
                <a:r>
                  <a:rPr lang="zh-CN" altLang="en-US" dirty="0" smtClean="0"/>
                  <a:t>具有特定性质的元素存在</a:t>
                </a:r>
                <a:r>
                  <a:rPr lang="en-US" altLang="zh-CN" dirty="0" smtClean="0"/>
                  <a:t>, </a:t>
                </a:r>
                <a:r>
                  <a:rPr lang="zh-CN" altLang="en-US" dirty="0" smtClean="0"/>
                  <a:t>寻找这样的元素的证明</a:t>
                </a:r>
                <a:r>
                  <a:rPr lang="en-US" altLang="zh-CN" dirty="0" smtClean="0"/>
                  <a:t>.</a:t>
                </a:r>
              </a:p>
              <a:p>
                <a:r>
                  <a:rPr lang="zh-CN" altLang="en-US" b="1" dirty="0" smtClean="0">
                    <a:solidFill>
                      <a:srgbClr val="C00000"/>
                    </a:solidFill>
                  </a:rPr>
                  <a:t>唯一性证明</a:t>
                </a:r>
                <a:r>
                  <a:rPr lang="en-US" altLang="zh-CN" dirty="0" smtClean="0"/>
                  <a:t>, </a:t>
                </a:r>
                <a:r>
                  <a:rPr lang="zh-CN" altLang="en-US" dirty="0" smtClean="0"/>
                  <a:t>证明具有特定性质的元素唯一地存在的证明</a:t>
                </a:r>
                <a:r>
                  <a:rPr lang="en-US" altLang="zh-CN"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2143"/>
                </a:stretch>
              </a:blipFill>
            </p:spPr>
            <p:txBody>
              <a:bodyPr/>
              <a:lstStyle/>
              <a:p>
                <a:r>
                  <a:rPr lang="zh-CN" altLang="en-US">
                    <a:noFill/>
                  </a:rPr>
                  <a:t> </a:t>
                </a:r>
              </a:p>
            </p:txBody>
          </p:sp>
        </mc:Fallback>
      </mc:AlternateContent>
      <p:sp>
        <p:nvSpPr>
          <p:cNvPr id="4" name="日期占位符 3"/>
          <p:cNvSpPr>
            <a:spLocks noGrp="1"/>
          </p:cNvSpPr>
          <p:nvPr>
            <p:ph type="dt" sz="half" idx="10"/>
          </p:nvPr>
        </p:nvSpPr>
        <p:spPr/>
        <p:txBody>
          <a:bodyPr/>
          <a:lstStyle/>
          <a:p>
            <a:fld id="{5A6B1B1B-1331-497C-887B-F7F5F29CD06D}"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87</a:t>
            </a:fld>
            <a:endParaRPr lang="zh-CN" altLang="en-US" dirty="0"/>
          </a:p>
        </p:txBody>
      </p:sp>
    </p:spTree>
    <p:extLst>
      <p:ext uri="{BB962C8B-B14F-4D97-AF65-F5344CB8AC3E}">
        <p14:creationId xmlns:p14="http://schemas.microsoft.com/office/powerpoint/2010/main" val="3483749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49944" y="1035036"/>
            <a:ext cx="11277599" cy="641364"/>
          </a:xfrm>
          <a:prstGeom prst="rect">
            <a:avLst/>
          </a:prstGeom>
          <a:solidFill>
            <a:schemeClr val="accent5">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r>
              <a:rPr lang="en-US" altLang="zh-CN" dirty="0" smtClean="0"/>
              <a:t>4.6.2 </a:t>
            </a:r>
            <a:r>
              <a:rPr lang="zh-CN" altLang="en-US" dirty="0" smtClean="0"/>
              <a:t>命题逻辑</a:t>
            </a:r>
            <a:r>
              <a:rPr lang="zh-CN" altLang="en-US" dirty="0"/>
              <a:t>的推理</a:t>
            </a:r>
            <a:r>
              <a:rPr lang="zh-CN" altLang="en-US" dirty="0" smtClean="0"/>
              <a:t>规则</a:t>
            </a:r>
            <a:r>
              <a:rPr lang="en-US" altLang="zh-CN" dirty="0" smtClean="0"/>
              <a:t>2:</a:t>
            </a:r>
            <a:r>
              <a:rPr lang="zh-CN" altLang="en-US" dirty="0" smtClean="0"/>
              <a:t>取拒式</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altLang="zh-CN" dirty="0" smtClean="0"/>
                  <a:t> </a:t>
                </a:r>
                <a14:m>
                  <m:oMath xmlns:m="http://schemas.openxmlformats.org/officeDocument/2006/math">
                    <m:r>
                      <a:rPr lang="en-US" altLang="zh-CN" i="1" dirty="0" smtClean="0">
                        <a:latin typeface="Cambria Math" panose="02040503050406030204" pitchFamily="18" charset="0"/>
                      </a:rPr>
                      <m:t>(</m:t>
                    </m:r>
                    <m:r>
                      <a:rPr lang="en-US" altLang="zh-CN" i="1" dirty="0">
                        <a:latin typeface="Cambria Math" panose="02040503050406030204" pitchFamily="18" charset="0"/>
                        <a:ea typeface="Cambria Math"/>
                      </a:rPr>
                      <m:t>¬</m:t>
                    </m:r>
                    <m:r>
                      <a:rPr lang="en-US" altLang="zh-CN" b="0" i="1" dirty="0" smtClean="0">
                        <a:latin typeface="Cambria Math" panose="02040503050406030204" pitchFamily="18" charset="0"/>
                      </a:rPr>
                      <m:t>𝑞</m:t>
                    </m:r>
                    <m:r>
                      <a:rPr lang="en-US" altLang="zh-CN" i="1" dirty="0">
                        <a:latin typeface="Cambria Math" panose="02040503050406030204" pitchFamily="18" charset="0"/>
                        <a:ea typeface="Cambria Math"/>
                      </a:rPr>
                      <m:t>∧(</m:t>
                    </m:r>
                    <m:r>
                      <a:rPr lang="en-US" altLang="zh-CN" i="1" dirty="0">
                        <a:latin typeface="Cambria Math" panose="02040503050406030204" pitchFamily="18" charset="0"/>
                        <a:ea typeface="Cambria Math"/>
                      </a:rPr>
                      <m:t>𝑝</m:t>
                    </m:r>
                    <m:r>
                      <a:rPr lang="en-US" altLang="zh-CN" i="1" dirty="0">
                        <a:latin typeface="Cambria Math" panose="02040503050406030204" pitchFamily="18" charset="0"/>
                        <a:ea typeface="Cambria Math"/>
                      </a:rPr>
                      <m:t> →</m:t>
                    </m:r>
                    <m:r>
                      <a:rPr lang="en-US" altLang="zh-CN" i="1" dirty="0">
                        <a:latin typeface="Cambria Math" panose="02040503050406030204" pitchFamily="18" charset="0"/>
                        <a:ea typeface="Cambria Math"/>
                      </a:rPr>
                      <m:t>𝑞</m:t>
                    </m:r>
                    <m:r>
                      <a:rPr lang="en-US" altLang="zh-CN" i="1" dirty="0">
                        <a:latin typeface="Cambria Math" panose="02040503050406030204" pitchFamily="18" charset="0"/>
                        <a:ea typeface="Cambria Math"/>
                      </a:rPr>
                      <m:t>))→¬</m:t>
                    </m:r>
                    <m:r>
                      <a:rPr lang="en-US" altLang="zh-CN" b="0" i="1" dirty="0" smtClean="0">
                        <a:latin typeface="Cambria Math" panose="02040503050406030204" pitchFamily="18" charset="0"/>
                        <a:ea typeface="Cambria Math"/>
                      </a:rPr>
                      <m:t>𝑝</m:t>
                    </m:r>
                    <m:r>
                      <a:rPr lang="en-US" altLang="zh-CN" i="1" dirty="0" smtClean="0">
                        <a:latin typeface="Cambria Math" panose="02040503050406030204" pitchFamily="18" charset="0"/>
                        <a:ea typeface="Cambria Math"/>
                      </a:rPr>
                      <m:t> </m:t>
                    </m:r>
                  </m:oMath>
                </a14:m>
                <a:r>
                  <a:rPr lang="zh-CN" altLang="en-US" dirty="0" smtClean="0"/>
                  <a:t>称</a:t>
                </a:r>
                <a:r>
                  <a:rPr lang="zh-CN" altLang="en-US" dirty="0"/>
                  <a:t>为</a:t>
                </a:r>
                <a:r>
                  <a:rPr lang="zh-CN" altLang="en-US" b="1" dirty="0">
                    <a:solidFill>
                      <a:srgbClr val="C00000"/>
                    </a:solidFill>
                  </a:rPr>
                  <a:t>取拒</a:t>
                </a:r>
                <a:r>
                  <a:rPr lang="zh-CN" altLang="en-US" b="1" dirty="0" smtClean="0">
                    <a:solidFill>
                      <a:srgbClr val="C00000"/>
                    </a:solidFill>
                  </a:rPr>
                  <a:t>式</a:t>
                </a:r>
                <a:r>
                  <a:rPr lang="en-US" altLang="zh-CN" dirty="0" smtClean="0"/>
                  <a:t>(</a:t>
                </a:r>
                <a:r>
                  <a:rPr lang="zh-CN" altLang="en-US" dirty="0" smtClean="0"/>
                  <a:t>或称拒取式</a:t>
                </a:r>
                <a:r>
                  <a:rPr lang="en-US" altLang="zh-CN" dirty="0" smtClean="0"/>
                  <a:t>)</a:t>
                </a:r>
              </a:p>
              <a:p>
                <a:endParaRPr lang="en-US" b="1" dirty="0">
                  <a:solidFill>
                    <a:srgbClr val="C00000"/>
                  </a:solidFill>
                </a:endParaRPr>
              </a:p>
              <a:p>
                <a:endParaRPr lang="en-US" b="1" dirty="0" smtClean="0">
                  <a:solidFill>
                    <a:srgbClr val="C00000"/>
                  </a:solidFill>
                </a:endParaRPr>
              </a:p>
              <a:p>
                <a:endParaRPr lang="en-US" b="1" dirty="0" smtClean="0">
                  <a:solidFill>
                    <a:srgbClr val="C00000"/>
                  </a:solidFill>
                </a:endParaRPr>
              </a:p>
              <a:p>
                <a:endParaRPr lang="en-US" b="1" dirty="0">
                  <a:solidFill>
                    <a:srgbClr val="C00000"/>
                  </a:solidFill>
                </a:endParaRPr>
              </a:p>
              <a:p>
                <a:pPr algn="just"/>
                <a:r>
                  <a:rPr lang="zh-CN" altLang="en-US" dirty="0"/>
                  <a:t>例</a:t>
                </a:r>
                <a:r>
                  <a:rPr lang="en-US" altLang="zh-CN" dirty="0"/>
                  <a:t>:</a:t>
                </a:r>
                <a14:m>
                  <m:oMath xmlns:m="http://schemas.openxmlformats.org/officeDocument/2006/math">
                    <m:r>
                      <a:rPr lang="en-US" altLang="zh-CN" i="1" dirty="0" smtClean="0">
                        <a:latin typeface="Cambria Math" panose="02040503050406030204" pitchFamily="18" charset="0"/>
                      </a:rPr>
                      <m:t>𝑝</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正在下雪</a:t>
                </a:r>
                <a14:m>
                  <m:oMath xmlns:m="http://schemas.openxmlformats.org/officeDocument/2006/math">
                    <m:r>
                      <a:rPr lang="zh-CN" altLang="en-US" i="1">
                        <a:latin typeface="Cambria Math" panose="02040503050406030204" pitchFamily="18" charset="0"/>
                      </a:rPr>
                      <m:t>”</m:t>
                    </m:r>
                    <m:r>
                      <a:rPr lang="en-US" altLang="zh-CN" b="0" i="1" smtClean="0">
                        <a:latin typeface="Cambria Math" panose="02040503050406030204" pitchFamily="18" charset="0"/>
                      </a:rPr>
                      <m:t> </m:t>
                    </m:r>
                    <m:r>
                      <a:rPr lang="en-US" altLang="zh-CN" i="1" dirty="0" smtClean="0">
                        <a:latin typeface="Cambria Math" panose="02040503050406030204" pitchFamily="18" charset="0"/>
                      </a:rPr>
                      <m:t>𝑞</m:t>
                    </m:r>
                  </m:oMath>
                </a14:m>
                <a:r>
                  <a:rPr lang="zh-CN" altLang="en-US" dirty="0"/>
                  <a:t>表示</a:t>
                </a:r>
                <a14:m>
                  <m:oMath xmlns:m="http://schemas.openxmlformats.org/officeDocument/2006/math">
                    <m:r>
                      <a:rPr lang="zh-CN" altLang="en-US" i="1">
                        <a:latin typeface="Cambria Math" panose="02040503050406030204" pitchFamily="18" charset="0"/>
                      </a:rPr>
                      <m:t>“</m:t>
                    </m:r>
                  </m:oMath>
                </a14:m>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smtClean="0"/>
                  <a:t> </a:t>
                </a:r>
                <a:r>
                  <a:rPr lang="zh-CN" altLang="en-US" dirty="0"/>
                  <a:t>假设条件语句</a:t>
                </a:r>
                <a14:m>
                  <m:oMath xmlns:m="http://schemas.openxmlformats.org/officeDocument/2006/math">
                    <m:r>
                      <a:rPr lang="zh-CN" altLang="en-US" i="1">
                        <a:latin typeface="Cambria Math" panose="02040503050406030204" pitchFamily="18" charset="0"/>
                      </a:rPr>
                      <m:t>“</m:t>
                    </m:r>
                  </m:oMath>
                </a14:m>
                <a:r>
                  <a:rPr lang="zh-CN" altLang="en-US" dirty="0"/>
                  <a:t>如果正在下雪</a:t>
                </a:r>
                <a:r>
                  <a:rPr lang="en-US" altLang="zh-CN" dirty="0"/>
                  <a:t>, </a:t>
                </a:r>
                <a:r>
                  <a:rPr lang="zh-CN" altLang="en-US" dirty="0"/>
                  <a:t>我要学离散数学</a:t>
                </a:r>
                <a14:m>
                  <m:oMath xmlns:m="http://schemas.openxmlformats.org/officeDocument/2006/math">
                    <m:r>
                      <a:rPr lang="zh-CN" altLang="en-US" i="1">
                        <a:latin typeface="Cambria Math" panose="02040503050406030204" pitchFamily="18" charset="0"/>
                      </a:rPr>
                      <m:t>”</m:t>
                    </m:r>
                  </m:oMath>
                </a14:m>
                <a:r>
                  <a:rPr lang="zh-CN" altLang="en-US" dirty="0"/>
                  <a:t>和</a:t>
                </a:r>
                <a14:m>
                  <m:oMath xmlns:m="http://schemas.openxmlformats.org/officeDocument/2006/math">
                    <m:r>
                      <a:rPr lang="zh-CN" altLang="en-US" i="1">
                        <a:latin typeface="Cambria Math" panose="02040503050406030204" pitchFamily="18" charset="0"/>
                      </a:rPr>
                      <m:t>“</m:t>
                    </m:r>
                  </m:oMath>
                </a14:m>
                <a:r>
                  <a:rPr lang="zh-CN" altLang="en-US" dirty="0" smtClean="0"/>
                  <a:t>我没有学习离散数学</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a:t>, </a:t>
                </a:r>
                <a:r>
                  <a:rPr lang="zh-CN" altLang="en-US" dirty="0"/>
                  <a:t>那么</a:t>
                </a:r>
                <a14:m>
                  <m:oMath xmlns:m="http://schemas.openxmlformats.org/officeDocument/2006/math">
                    <m:r>
                      <a:rPr lang="zh-CN" altLang="en-US" i="1">
                        <a:latin typeface="Cambria Math" panose="02040503050406030204" pitchFamily="18" charset="0"/>
                      </a:rPr>
                      <m:t>“</m:t>
                    </m:r>
                  </m:oMath>
                </a14:m>
                <a:r>
                  <a:rPr lang="zh-CN" altLang="en-US" dirty="0" smtClean="0"/>
                  <a:t>没有下雪</a:t>
                </a:r>
                <a14:m>
                  <m:oMath xmlns:m="http://schemas.openxmlformats.org/officeDocument/2006/math">
                    <m:r>
                      <a:rPr lang="zh-CN" altLang="en-US" i="1">
                        <a:latin typeface="Cambria Math" panose="02040503050406030204" pitchFamily="18" charset="0"/>
                      </a:rPr>
                      <m:t>”</m:t>
                    </m:r>
                  </m:oMath>
                </a14:m>
                <a:r>
                  <a:rPr lang="zh-CN" altLang="en-US" dirty="0"/>
                  <a:t>为真</a:t>
                </a:r>
                <a:r>
                  <a:rPr lang="en-US" altLang="zh-CN" dirty="0" smtClean="0"/>
                  <a:t>.                </a:t>
                </a: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99" t="-2143" r="-1110"/>
                </a:stretch>
              </a:blipFill>
            </p:spPr>
            <p:txBody>
              <a:bodyPr/>
              <a:lstStyle/>
              <a:p>
                <a:r>
                  <a:rPr lang="zh-CN" altLang="en-US">
                    <a:noFill/>
                  </a:rPr>
                  <a:t> </a:t>
                </a:r>
              </a:p>
            </p:txBody>
          </p:sp>
        </mc:Fallback>
      </mc:AlternateContent>
      <p:pic>
        <p:nvPicPr>
          <p:cNvPr id="9" name="Picture 8" descr="addin_tmp.png"/>
          <p:cNvPicPr>
            <a:picLocks noChangeAspect="1"/>
          </p:cNvPicPr>
          <p:nvPr>
            <p:custDataLst>
              <p:tags r:id="rId1"/>
            </p:custDataLst>
          </p:nvPr>
        </p:nvPicPr>
        <p:blipFill>
          <a:blip r:embed="rId5" cstate="print"/>
          <a:stretch>
            <a:fillRect/>
          </a:stretch>
        </p:blipFill>
        <p:spPr>
          <a:xfrm>
            <a:off x="1066800" y="1676400"/>
            <a:ext cx="1345883" cy="1194435"/>
          </a:xfrm>
          <a:prstGeom prst="rect">
            <a:avLst/>
          </a:prstGeom>
        </p:spPr>
      </p:pic>
      <p:sp>
        <p:nvSpPr>
          <p:cNvPr id="4" name="日期占位符 3"/>
          <p:cNvSpPr>
            <a:spLocks noGrp="1"/>
          </p:cNvSpPr>
          <p:nvPr>
            <p:ph type="dt" sz="half" idx="10"/>
          </p:nvPr>
        </p:nvSpPr>
        <p:spPr/>
        <p:txBody>
          <a:bodyPr/>
          <a:lstStyle/>
          <a:p>
            <a:fld id="{C80A62E7-64D6-4983-8D55-183564C11841}" type="datetime1">
              <a:rPr lang="zh-CN" altLang="en-US" smtClean="0"/>
              <a:t>2024/11/5</a:t>
            </a:fld>
            <a:endParaRPr lang="zh-CN" altLang="en-US" dirty="0"/>
          </a:p>
        </p:txBody>
      </p:sp>
      <p:sp>
        <p:nvSpPr>
          <p:cNvPr id="6" name="灯片编号占位符 5"/>
          <p:cNvSpPr>
            <a:spLocks noGrp="1"/>
          </p:cNvSpPr>
          <p:nvPr>
            <p:ph type="sldNum" sz="quarter" idx="12"/>
          </p:nvPr>
        </p:nvSpPr>
        <p:spPr/>
        <p:txBody>
          <a:bodyPr/>
          <a:lstStyle/>
          <a:p>
            <a:fld id="{67913A8A-9EFB-4B5F-9CCB-3D21173FAA85}" type="slidenum">
              <a:rPr lang="zh-CN" altLang="en-US" smtClean="0"/>
              <a:pPr/>
              <a:t>9</a:t>
            </a:fld>
            <a:endParaRPr lang="zh-CN" altLang="en-US" dirty="0"/>
          </a:p>
        </p:txBody>
      </p:sp>
    </p:spTree>
    <p:extLst>
      <p:ext uri="{BB962C8B-B14F-4D97-AF65-F5344CB8AC3E}">
        <p14:creationId xmlns:p14="http://schemas.microsoft.com/office/powerpoint/2010/main" val="266039959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forall x (Man(x) \rightarrow Mortal(x))$&#10;&#10;&#10;\end{document}"/>
  <p:tag name="IGUANATEXSIZE" val="3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10;q\\ \hline&#10;\therefore p \wedge q &#10;\end{array}$&#10;&#10;&#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eg p \vee r\\&#10;p \vee q \\ \hline&#10;\therefore  q \vee r\\&#10;\end{array}$&#10;&#10;&#10;&#10;&#10;&#10;\end{document}"/>
  <p:tag name="IGUANATEXSIZE" val="3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forall x P(x)\\ \hline&#10;\therefore P(c) &#10;\end{array}$&#10;&#10;&#10;&#10;&#10;&#10;\end{document}"/>
  <p:tag name="IGUANATEXSIZE" val="3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n(Socrates)$&#10;&#10;&#10;\end{document}"/>
  <p:tag name="IGUANATEXSIZE" val="3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therefore \;\;\;\; Mortal(Socrates)$&#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p\\ \hline&#10;&#10;\therefore  q\\&#10;\end{array}$&#10;&#10;&#10;&#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eg q\\ \hline&#10;&#10;\therefore  \neg p\\&#10;\end{array}$&#10;&#10;&#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rightarrow q\\&#10;\noindent q \rightarrow r\\ \hline&#10;&#10;\therefore  p \rightarrow r\\&#10;\end{array}$&#10;&#10;&#10;&#10;&#10;&#10;\end{document}"/>
  <p:tag name="IGUANATEXSIZE" val="3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noindent p \vee q\\&#10;\neg p\\ \hline&#10;&#10;\therefore  q\\&#10;\end{array}$&#10;&#10;&#10;&#10;&#10;&#10;\end{document}"/>
  <p:tag name="IGUANATEXSIZE" val="3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hline&#10;&#10;\therefore  p \vee q\\&#10;\end{array}$&#10;&#10;&#10;&#10;&#10;&#10;\end{document}"/>
  <p:tag name="IGUANATEXSIZE" val="3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 {amssymb}&#10;\pagestyle{empty}&#10;\begin{document}&#10;$\begin{array}{l}&#10;p \wedge q \\ \hline&#10;\therefore  q\\&#10;\end{array}$&#10;&#10;&#10;&#10;&#10;&#10;\end{document}"/>
  <p:tag name="IGUANATEXSIZE" val="30"/>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10894</TotalTime>
  <Words>7419</Words>
  <Application>Microsoft Office PowerPoint</Application>
  <PresentationFormat>宽屏</PresentationFormat>
  <Paragraphs>806</Paragraphs>
  <Slides>87</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87</vt:i4>
      </vt:variant>
    </vt:vector>
  </HeadingPairs>
  <TitlesOfParts>
    <vt:vector size="102" baseType="lpstr">
      <vt:lpstr>Microsoft YaHei Light</vt:lpstr>
      <vt:lpstr>ＭＳ Ｐゴシック</vt:lpstr>
      <vt:lpstr>等线</vt:lpstr>
      <vt:lpstr>等线 Light</vt:lpstr>
      <vt:lpstr>方正粗倩简体</vt:lpstr>
      <vt:lpstr>宋体</vt:lpstr>
      <vt:lpstr>微软雅黑</vt:lpstr>
      <vt:lpstr>微软雅黑 Light</vt:lpstr>
      <vt:lpstr>Arial</vt:lpstr>
      <vt:lpstr>Calibri</vt:lpstr>
      <vt:lpstr>Cambria Math</vt:lpstr>
      <vt:lpstr>Symbol</vt:lpstr>
      <vt:lpstr>Times New Roman</vt:lpstr>
      <vt:lpstr>Wingdings</vt:lpstr>
      <vt:lpstr>Office 主题​​</vt:lpstr>
      <vt:lpstr>PowerPoint 演示文稿</vt:lpstr>
      <vt:lpstr>第4.6节 推理规则 Section 4.6: Rules of Inference</vt:lpstr>
      <vt:lpstr>我们将学到的知识</vt:lpstr>
      <vt:lpstr>4.6.1 引言</vt:lpstr>
      <vt:lpstr>4.6.1 引言</vt:lpstr>
      <vt:lpstr>4.6.1 有效论证</vt:lpstr>
      <vt:lpstr>4.6.1 命题逻辑中的论证</vt:lpstr>
      <vt:lpstr>4.6.2 命题逻辑的推理规则1:假言推理</vt:lpstr>
      <vt:lpstr>4.6.2 命题逻辑的推理规则2:取拒式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4.6.3 使用推理规则建立论证</vt:lpstr>
      <vt:lpstr>4.6.3 使用推理规则建立论证</vt:lpstr>
      <vt:lpstr>4.6.3 使用推理规则建立论证</vt:lpstr>
      <vt:lpstr>4.6.3 构造证明法-附加前提证明法</vt:lpstr>
      <vt:lpstr>4.6.3 构造证明法-附加前提证明法</vt:lpstr>
      <vt:lpstr>4.6.3 构造证明法-附加前提证明法</vt:lpstr>
      <vt:lpstr>4.6.3 构造证明法-附加前提证明法</vt:lpstr>
      <vt:lpstr>4.6.3 构造证明法-附加前提证明法</vt:lpstr>
      <vt:lpstr>4.6.3 构造证明法-归谬法</vt:lpstr>
      <vt:lpstr>4.6.3 构造证明法-归谬法</vt:lpstr>
      <vt:lpstr>4.6.3 构造证明法-归谬法</vt:lpstr>
      <vt:lpstr>4.6.3 构造证明法-归谬法</vt:lpstr>
      <vt:lpstr>4.6.4 量化命题的推理</vt:lpstr>
      <vt:lpstr>PowerPoint 演示文稿</vt:lpstr>
      <vt:lpstr>PowerPoint 演示文稿</vt:lpstr>
      <vt:lpstr>PowerPoint 演示文稿</vt:lpstr>
      <vt:lpstr>4.6.4 量化命题的推理规则4:存在引入</vt:lpstr>
      <vt:lpstr>4.6.4 量化命题的推理规则</vt:lpstr>
      <vt:lpstr>4.6.4 命题和量化命题的推理规则的组合使用</vt:lpstr>
      <vt:lpstr>4.6.4 命题和量化命题的推理规则的组合使用</vt:lpstr>
      <vt:lpstr>4.6.4 命题和量化命题的推理规则的组合使用</vt:lpstr>
      <vt:lpstr>4.6.4 命题和量化命题的推理规则的组合使用</vt:lpstr>
      <vt:lpstr>4.6.5 推理规则综合应用</vt:lpstr>
      <vt:lpstr>4.6.5 推理规则综合应用</vt:lpstr>
      <vt:lpstr>4.6.5 推理规则综合应用</vt:lpstr>
      <vt:lpstr>第4.6节 推理规则总结</vt:lpstr>
      <vt:lpstr>第4.7节 证明导论 Section 4.7: Introduction to Proofs</vt:lpstr>
      <vt:lpstr>目录</vt:lpstr>
      <vt:lpstr>4.7.1 数学证明</vt:lpstr>
      <vt:lpstr>4.7.1 数学证明</vt:lpstr>
      <vt:lpstr>4.7.1 奇/偶数, 有/无理数的定义回顾</vt:lpstr>
      <vt:lpstr>4.7.2 证明条件语句: p → q </vt:lpstr>
      <vt:lpstr>4.7.2 直接证明法证明条件语句: p → q </vt:lpstr>
      <vt:lpstr>4.7.2 直接证明法证明条件语句: p → q </vt:lpstr>
      <vt:lpstr>4.7.2 直接证明法证明条件语句: p → q </vt:lpstr>
      <vt:lpstr>4.7.3 反证法证明条件语句: p → q</vt:lpstr>
      <vt:lpstr>4.7.3 反证法证明条件语句: p → q</vt:lpstr>
      <vt:lpstr>4.7.3 反证法证明条件语句: p → q</vt:lpstr>
      <vt:lpstr>4.7.4 归谬证明法</vt:lpstr>
      <vt:lpstr>4.7.4 归谬证明法证明条件语句: p → q</vt:lpstr>
      <vt:lpstr>4.7.4 归谬证明法证明条件语句: p → q</vt:lpstr>
      <vt:lpstr>4.7.5 证明条件语句: p → q </vt:lpstr>
      <vt:lpstr>4.7.5 证明条件语句: p → q </vt:lpstr>
      <vt:lpstr>4.7.6 证明双条件命题的定理</vt:lpstr>
      <vt:lpstr>第4.7节 证明导论总结</vt:lpstr>
      <vt:lpstr>第4.8节 证明方法和策略 Section 4.8: Proof Methods and Strategy</vt:lpstr>
      <vt:lpstr>目录</vt:lpstr>
      <vt:lpstr>4.8.1 分情形证明法</vt:lpstr>
      <vt:lpstr>4.8.1 分情形证明法</vt:lpstr>
      <vt:lpstr>4.8.1 分情形证明法</vt:lpstr>
      <vt:lpstr>4.8.2 存在性证明</vt:lpstr>
      <vt:lpstr>4.8.2 存在性证明</vt:lpstr>
      <vt:lpstr>4.8.3 反例</vt:lpstr>
      <vt:lpstr>4.8.3 反例</vt:lpstr>
      <vt:lpstr>4.8.4 唯一性证明</vt:lpstr>
      <vt:lpstr>4.8.5 证明策略 </vt:lpstr>
      <vt:lpstr>4.8.5 证明策略之后向推理</vt:lpstr>
      <vt:lpstr>4.8.5 证明策略之后向推理</vt:lpstr>
      <vt:lpstr>4.8.6 全称性证明</vt:lpstr>
      <vt:lpstr>4.8.6 全称性证明</vt:lpstr>
      <vt:lpstr>4.8.7 棋盘拼接游戏实践</vt:lpstr>
      <vt:lpstr>4.8.7 棋盘拼接游戏实践</vt:lpstr>
      <vt:lpstr>4.8.7 棋盘拼接游戏实践</vt:lpstr>
      <vt:lpstr>4.8.7 棋盘拼接游戏实践</vt:lpstr>
      <vt:lpstr>4.8.8 开放问题</vt:lpstr>
      <vt:lpstr>4.8.8 开放问题</vt:lpstr>
      <vt:lpstr>4.8.9 其他证明方法</vt:lpstr>
      <vt:lpstr>本章总结</vt:lpstr>
      <vt:lpstr>本章总结</vt:lpstr>
      <vt:lpstr>本章总结</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Richard Scherl</dc:creator>
  <cp:lastModifiedBy>jhcui</cp:lastModifiedBy>
  <cp:revision>1075</cp:revision>
  <dcterms:created xsi:type="dcterms:W3CDTF">2011-03-15T17:55:35Z</dcterms:created>
  <dcterms:modified xsi:type="dcterms:W3CDTF">2024-11-05T02:07:05Z</dcterms:modified>
</cp:coreProperties>
</file>